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89" r:id="rId4"/>
    <p:sldId id="290" r:id="rId5"/>
    <p:sldId id="274" r:id="rId6"/>
    <p:sldId id="275" r:id="rId7"/>
    <p:sldId id="288" r:id="rId8"/>
    <p:sldId id="280" r:id="rId9"/>
    <p:sldId id="276" r:id="rId10"/>
    <p:sldId id="277" r:id="rId11"/>
    <p:sldId id="291" r:id="rId12"/>
    <p:sldId id="273" r:id="rId13"/>
    <p:sldId id="272" r:id="rId14"/>
    <p:sldId id="278" r:id="rId15"/>
    <p:sldId id="279" r:id="rId16"/>
    <p:sldId id="286" r:id="rId17"/>
    <p:sldId id="287" r:id="rId18"/>
    <p:sldId id="281" r:id="rId19"/>
    <p:sldId id="284" r:id="rId20"/>
    <p:sldId id="282" r:id="rId21"/>
    <p:sldId id="283" r:id="rId22"/>
    <p:sldId id="285" r:id="rId23"/>
    <p:sldId id="267"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4D0B15"/>
    <a:srgbClr val="E4DA9C"/>
    <a:srgbClr val="D3C35D"/>
    <a:srgbClr val="FCBB04"/>
    <a:srgbClr val="2D1C30"/>
    <a:srgbClr val="3B253F"/>
    <a:srgbClr val="4A1B1A"/>
    <a:srgbClr val="1334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385" autoAdjust="0"/>
  </p:normalViewPr>
  <p:slideViewPr>
    <p:cSldViewPr>
      <p:cViewPr varScale="1">
        <p:scale>
          <a:sx n="57" d="100"/>
          <a:sy n="57" d="100"/>
        </p:scale>
        <p:origin x="219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67B88-B356-45D1-A0C4-B608CDE42B70}" type="datetimeFigureOut">
              <a:rPr lang="en-US" smtClean="0"/>
              <a:t>4/4/2017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993EB-4F5F-4488-8ACA-66B8720F98DA}" type="slidenum">
              <a:rPr lang="en-US" smtClean="0"/>
              <a:t>‹#›</a:t>
            </a:fld>
            <a:endParaRPr lang="en-US"/>
          </a:p>
        </p:txBody>
      </p:sp>
    </p:spTree>
    <p:extLst>
      <p:ext uri="{BB962C8B-B14F-4D97-AF65-F5344CB8AC3E}">
        <p14:creationId xmlns:p14="http://schemas.microsoft.com/office/powerpoint/2010/main" val="3254916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Gameplay_of_Eve_Online#Econom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Introduce myself ..</a:t>
            </a:r>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1</a:t>
            </a:fld>
            <a:endParaRPr lang="en-US"/>
          </a:p>
        </p:txBody>
      </p:sp>
    </p:spTree>
    <p:extLst>
      <p:ext uri="{BB962C8B-B14F-4D97-AF65-F5344CB8AC3E}">
        <p14:creationId xmlns:p14="http://schemas.microsoft.com/office/powerpoint/2010/main" val="4054965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r>
              <a:rPr lang="en-US" baseline="0" dirty="0"/>
              <a:t> so if bots tend to do the same thing and act the same way, sure over time you would get better at detecting them? Well not true! Bots themselves are actually getting smarter too it seems. I know Doom and Mario are rather simple games in comparison to modern ones, but what the bots are being used for primarily is </a:t>
            </a:r>
            <a:r>
              <a:rPr lang="en-US" baseline="0" dirty="0" err="1"/>
              <a:t>repeteitive</a:t>
            </a:r>
            <a:r>
              <a:rPr lang="en-US" baseline="0" dirty="0"/>
              <a:t> simple time consuming tasks that players don’t do or don’t want to do. A bot can learn this routine and learn how to make it seem human. Detection will get hard!</a:t>
            </a:r>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11</a:t>
            </a:fld>
            <a:endParaRPr lang="en-US"/>
          </a:p>
        </p:txBody>
      </p:sp>
    </p:spTree>
    <p:extLst>
      <p:ext uri="{BB962C8B-B14F-4D97-AF65-F5344CB8AC3E}">
        <p14:creationId xmlns:p14="http://schemas.microsoft.com/office/powerpoint/2010/main" val="1718021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as</a:t>
            </a:r>
            <a:r>
              <a:rPr lang="en-IE" baseline="0" dirty="0"/>
              <a:t> you can see, a good bot can do all your work for you! So what did they do before bots?</a:t>
            </a:r>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12</a:t>
            </a:fld>
            <a:endParaRPr lang="en-US"/>
          </a:p>
        </p:txBody>
      </p:sp>
    </p:spTree>
    <p:extLst>
      <p:ext uri="{BB962C8B-B14F-4D97-AF65-F5344CB8AC3E}">
        <p14:creationId xmlns:p14="http://schemas.microsoft.com/office/powerpoint/2010/main" val="1319971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Hire a </a:t>
            </a:r>
            <a:r>
              <a:rPr lang="en-IE" dirty="0" err="1"/>
              <a:t>chinese</a:t>
            </a:r>
            <a:r>
              <a:rPr lang="en-IE" dirty="0"/>
              <a:t> man!  Whether</a:t>
            </a:r>
            <a:r>
              <a:rPr lang="en-IE" baseline="0" dirty="0"/>
              <a:t> buying gold they grind or renting their services to level on your behalf.</a:t>
            </a:r>
          </a:p>
          <a:p>
            <a:endParaRPr lang="en-IE" baseline="0" dirty="0"/>
          </a:p>
          <a:p>
            <a:r>
              <a:rPr lang="en-IE" baseline="0" dirty="0"/>
              <a:t>Now there was a bit of a dark side to all this gold farming, especially in the past. Prisoners in China would be forced to play the game and achieve daily gold quotas, if they did not get the quotas they were beaten. In 2009 China passed laws to try hinder the amount of this that goes on but seemingly it still goes on. I will go into this a bit more later on anyways.</a:t>
            </a:r>
          </a:p>
          <a:p>
            <a:endParaRPr lang="en-IE" baseline="0" dirty="0"/>
          </a:p>
          <a:p>
            <a:endParaRPr lang="en-IE" baseline="0" dirty="0"/>
          </a:p>
          <a:p>
            <a:r>
              <a:rPr lang="en-IE" baseline="0" dirty="0"/>
              <a:t>The first time I encountered a Chinese power leveller was actually when a friend of mine hired a guy to spend 2 weeks levelling his character for him. The Chinese guy doing the levelling was surprisingly chatty actually.</a:t>
            </a:r>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13</a:t>
            </a:fld>
            <a:endParaRPr lang="en-US"/>
          </a:p>
        </p:txBody>
      </p:sp>
    </p:spTree>
    <p:extLst>
      <p:ext uri="{BB962C8B-B14F-4D97-AF65-F5344CB8AC3E}">
        <p14:creationId xmlns:p14="http://schemas.microsoft.com/office/powerpoint/2010/main" val="4095376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now we have botting covered,</a:t>
            </a:r>
            <a:r>
              <a:rPr lang="en-IE" baseline="0" dirty="0"/>
              <a:t> time for glitches! Now you can often have graphical glitches which can be hilarious or creepy. Here are just a few. Personal favourite is stretchy neck marine in call of duty.</a:t>
            </a:r>
          </a:p>
          <a:p>
            <a:endParaRPr lang="en-IE" baseline="0" dirty="0"/>
          </a:p>
          <a:p>
            <a:r>
              <a:rPr lang="en-IE" baseline="0" dirty="0"/>
              <a:t>So aside from graphical, what are other glitches like and how do they affect the games?</a:t>
            </a:r>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14</a:t>
            </a:fld>
            <a:endParaRPr lang="en-US"/>
          </a:p>
        </p:txBody>
      </p:sp>
    </p:spTree>
    <p:extLst>
      <p:ext uri="{BB962C8B-B14F-4D97-AF65-F5344CB8AC3E}">
        <p14:creationId xmlns:p14="http://schemas.microsoft.com/office/powerpoint/2010/main" val="4096578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Well here are</a:t>
            </a:r>
            <a:r>
              <a:rPr lang="en-IE" baseline="0" dirty="0"/>
              <a:t> a few examples.</a:t>
            </a:r>
          </a:p>
        </p:txBody>
      </p:sp>
      <p:sp>
        <p:nvSpPr>
          <p:cNvPr id="4" name="Slide Number Placeholder 3"/>
          <p:cNvSpPr>
            <a:spLocks noGrp="1"/>
          </p:cNvSpPr>
          <p:nvPr>
            <p:ph type="sldNum" sz="quarter" idx="10"/>
          </p:nvPr>
        </p:nvSpPr>
        <p:spPr/>
        <p:txBody>
          <a:bodyPr/>
          <a:lstStyle/>
          <a:p>
            <a:fld id="{362993EB-4F5F-4488-8ACA-66B8720F98DA}" type="slidenum">
              <a:rPr lang="en-US" smtClean="0"/>
              <a:t>15</a:t>
            </a:fld>
            <a:endParaRPr lang="en-US"/>
          </a:p>
        </p:txBody>
      </p:sp>
    </p:spTree>
    <p:extLst>
      <p:ext uri="{BB962C8B-B14F-4D97-AF65-F5344CB8AC3E}">
        <p14:creationId xmlns:p14="http://schemas.microsoft.com/office/powerpoint/2010/main" val="667136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aseline="0" dirty="0"/>
              <a:t>There are sites that are full of lists of exploits for </a:t>
            </a:r>
            <a:r>
              <a:rPr lang="en-IE" baseline="0" dirty="0" err="1"/>
              <a:t>mmos</a:t>
            </a:r>
            <a:r>
              <a:rPr lang="en-IE" baseline="0" dirty="0"/>
              <a:t> and local games, so as issues come up people frequently post the exploits for other users to see/use. Gold farmers would use these exploits for quick gold if they can and if it does not get them caught. The issue is with public ones, then company knows the exist and they can then watch for people who abuse them.</a:t>
            </a:r>
          </a:p>
        </p:txBody>
      </p:sp>
      <p:sp>
        <p:nvSpPr>
          <p:cNvPr id="4" name="Slide Number Placeholder 3"/>
          <p:cNvSpPr>
            <a:spLocks noGrp="1"/>
          </p:cNvSpPr>
          <p:nvPr>
            <p:ph type="sldNum" sz="quarter" idx="10"/>
          </p:nvPr>
        </p:nvSpPr>
        <p:spPr/>
        <p:txBody>
          <a:bodyPr/>
          <a:lstStyle/>
          <a:p>
            <a:fld id="{362993EB-4F5F-4488-8ACA-66B8720F98DA}" type="slidenum">
              <a:rPr lang="en-US" smtClean="0"/>
              <a:t>16</a:t>
            </a:fld>
            <a:endParaRPr lang="en-US"/>
          </a:p>
        </p:txBody>
      </p:sp>
    </p:spTree>
    <p:extLst>
      <p:ext uri="{BB962C8B-B14F-4D97-AF65-F5344CB8AC3E}">
        <p14:creationId xmlns:p14="http://schemas.microsoft.com/office/powerpoint/2010/main" val="2817301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happens when people find</a:t>
            </a:r>
            <a:r>
              <a:rPr lang="en-IE" baseline="0" dirty="0"/>
              <a:t> bugs but don’t share them? Well pretty much what this conversation states.</a:t>
            </a:r>
          </a:p>
          <a:p>
            <a:endParaRPr lang="en-IE" baseline="0" dirty="0"/>
          </a:p>
          <a:p>
            <a:r>
              <a:rPr lang="en-IE" baseline="0" dirty="0"/>
              <a:t>When farmers find these exploits they keep them quiet or in a small circle, they also try not to draw too much attention to themselves with it.</a:t>
            </a:r>
          </a:p>
          <a:p>
            <a:endParaRPr lang="en-IE" baseline="0" dirty="0"/>
          </a:p>
          <a:p>
            <a:r>
              <a:rPr lang="en-IE" baseline="0" dirty="0"/>
              <a:t>Now you may think, ok so what if they have unlimited resources in an online game? It is only a digital currency, so what? </a:t>
            </a:r>
          </a:p>
          <a:p>
            <a:endParaRPr lang="en-IE" baseline="0" dirty="0"/>
          </a:p>
          <a:p>
            <a:r>
              <a:rPr lang="en-IE" baseline="0" dirty="0"/>
              <a:t>Well lets take the Diablo 3 real money auction house for example. You had an auction house you could spend in game currency to buy items bit you had another where you could sell items for actual money. There were players who were making 6 figures but bot based accounts were making more, significantly more. By using gold farming exploits they could gather the currency quick, then by monitoring the auction house prices they knew the good bargains so they quickly bought them and put them for sale on the real money auction house. </a:t>
            </a:r>
          </a:p>
        </p:txBody>
      </p:sp>
      <p:sp>
        <p:nvSpPr>
          <p:cNvPr id="4" name="Slide Number Placeholder 3"/>
          <p:cNvSpPr>
            <a:spLocks noGrp="1"/>
          </p:cNvSpPr>
          <p:nvPr>
            <p:ph type="sldNum" sz="quarter" idx="10"/>
          </p:nvPr>
        </p:nvSpPr>
        <p:spPr/>
        <p:txBody>
          <a:bodyPr/>
          <a:lstStyle/>
          <a:p>
            <a:fld id="{362993EB-4F5F-4488-8ACA-66B8720F98DA}" type="slidenum">
              <a:rPr lang="en-US" smtClean="0"/>
              <a:t>17</a:t>
            </a:fld>
            <a:endParaRPr lang="en-US"/>
          </a:p>
        </p:txBody>
      </p:sp>
    </p:spTree>
    <p:extLst>
      <p:ext uri="{BB962C8B-B14F-4D97-AF65-F5344CB8AC3E}">
        <p14:creationId xmlns:p14="http://schemas.microsoft.com/office/powerpoint/2010/main" val="1396842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Well time to talk about game economies and I will start with Eve Online. I am personally not an Eve</a:t>
            </a:r>
            <a:r>
              <a:rPr lang="en-IE" baseline="0" dirty="0"/>
              <a:t> player so feel free to correct me at the end or add more details. </a:t>
            </a:r>
          </a:p>
          <a:p>
            <a:endParaRPr lang="en-IE" baseline="0" dirty="0"/>
          </a:p>
          <a:p>
            <a:r>
              <a:rPr lang="en-IE" baseline="0" dirty="0"/>
              <a:t>So this is the Battle of B-R5RB, this single fight cost over 300k worth of asset damage and this was a single incident in what was known as the Halloween War. Which went on for a few months, involving tens of thousands of players and cost over 1.1 million dollars worth of in game asset damage. </a:t>
            </a:r>
            <a:endParaRPr lang="en-US" dirty="0"/>
          </a:p>
          <a:p>
            <a:endParaRPr lang="en-US" dirty="0"/>
          </a:p>
          <a:p>
            <a:r>
              <a:rPr lang="en-US" dirty="0"/>
              <a:t>The in-game cost of the losses </a:t>
            </a:r>
            <a:r>
              <a:rPr lang="en-US" dirty="0" err="1"/>
              <a:t>totalled</a:t>
            </a:r>
            <a:r>
              <a:rPr lang="en-US" dirty="0"/>
              <a:t> over 11 trillion </a:t>
            </a:r>
            <a:r>
              <a:rPr lang="en-US" dirty="0" err="1">
                <a:hlinkClick r:id="rId3" tooltip="Gameplay of Eve Online"/>
              </a:rPr>
              <a:t>InterStellar</a:t>
            </a:r>
            <a:r>
              <a:rPr lang="en-US" dirty="0">
                <a:hlinkClick r:id="rId3" tooltip="Gameplay of Eve Online"/>
              </a:rPr>
              <a:t> </a:t>
            </a:r>
            <a:r>
              <a:rPr lang="en-US" dirty="0" err="1">
                <a:hlinkClick r:id="rId3" tooltip="Gameplay of Eve Online"/>
              </a:rPr>
              <a:t>Kredit</a:t>
            </a:r>
            <a:endParaRPr lang="en-US" dirty="0"/>
          </a:p>
          <a:p>
            <a:r>
              <a:rPr lang="en-US" dirty="0"/>
              <a:t>This theoretical value is derived from PLEX, an item purchasable with real currency that can be redeemed either for subscription time or traded for in-game currency.</a:t>
            </a:r>
          </a:p>
          <a:p>
            <a:endParaRPr lang="en-IE" dirty="0"/>
          </a:p>
          <a:p>
            <a:r>
              <a:rPr lang="en-IE" dirty="0"/>
              <a:t>Massive</a:t>
            </a:r>
            <a:r>
              <a:rPr lang="en-IE" baseline="0" dirty="0"/>
              <a:t> changes incoming in EVE around this. 1 </a:t>
            </a:r>
            <a:r>
              <a:rPr lang="en-IE" baseline="0" dirty="0" err="1"/>
              <a:t>Plex</a:t>
            </a:r>
            <a:r>
              <a:rPr lang="en-IE" baseline="0" dirty="0"/>
              <a:t> = $20, soon to be 500 </a:t>
            </a:r>
            <a:r>
              <a:rPr lang="en-IE" baseline="0" dirty="0" err="1"/>
              <a:t>Plex</a:t>
            </a:r>
            <a:r>
              <a:rPr lang="en-IE" baseline="0" dirty="0"/>
              <a:t> = $20</a:t>
            </a:r>
          </a:p>
          <a:p>
            <a:endParaRPr lang="en-IE" baseline="0" dirty="0"/>
          </a:p>
          <a:p>
            <a:r>
              <a:rPr lang="en-IE" baseline="0" dirty="0"/>
              <a:t>Imagine what would happen if someone had unlimited ISK? They could sell this on to sites that sell ISK, make a nice real world profit and then the site make profit when it sells it. This significant increase in currency available on the server would then affect the value of the currency. The makers of Eve online have actual economists on there staff to monitor the economy for things out of the ordinary like this.</a:t>
            </a:r>
          </a:p>
          <a:p>
            <a:endParaRPr lang="en-IE" baseline="0" dirty="0"/>
          </a:p>
          <a:p>
            <a:r>
              <a:rPr lang="en-IE" baseline="0" dirty="0"/>
              <a:t>An interest thing happened during and just after this battle too. While the battle was underway, one of the key resources needed for building ships was being bought up by what was later to be revealed as bot accounts, it was then being put back up for sale at several times the purchase price. After the battle, when the players were trying to recover the bot accounts made a fortune. So auction house style botting where they monitor sales prices and watch for events that could affect the price is another type of bot – World of Warcraft even has mods to help you do this on your own!</a:t>
            </a:r>
            <a:endParaRPr lang="en-IE" dirty="0"/>
          </a:p>
        </p:txBody>
      </p:sp>
      <p:sp>
        <p:nvSpPr>
          <p:cNvPr id="4" name="Slide Number Placeholder 3"/>
          <p:cNvSpPr>
            <a:spLocks noGrp="1"/>
          </p:cNvSpPr>
          <p:nvPr>
            <p:ph type="sldNum" sz="quarter" idx="10"/>
          </p:nvPr>
        </p:nvSpPr>
        <p:spPr/>
        <p:txBody>
          <a:bodyPr/>
          <a:lstStyle/>
          <a:p>
            <a:fld id="{362993EB-4F5F-4488-8ACA-66B8720F98DA}" type="slidenum">
              <a:rPr lang="en-US" smtClean="0"/>
              <a:t>18</a:t>
            </a:fld>
            <a:endParaRPr lang="en-US"/>
          </a:p>
        </p:txBody>
      </p:sp>
    </p:spTree>
    <p:extLst>
      <p:ext uri="{BB962C8B-B14F-4D97-AF65-F5344CB8AC3E}">
        <p14:creationId xmlns:p14="http://schemas.microsoft.com/office/powerpoint/2010/main" val="2849975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remember</a:t>
            </a:r>
            <a:r>
              <a:rPr lang="en-IE" baseline="0" dirty="0"/>
              <a:t> I mentioned gold farmers earlier? Well here are some figures on them!</a:t>
            </a:r>
          </a:p>
          <a:p>
            <a:endParaRPr lang="en-IE" baseline="0" dirty="0"/>
          </a:p>
          <a:p>
            <a:r>
              <a:rPr lang="en-IE" dirty="0"/>
              <a:t>KNOWLEDGE MAP OF THE VIRTUAL ECONOMY</a:t>
            </a:r>
            <a:endParaRPr lang="en-IE" baseline="0" dirty="0"/>
          </a:p>
          <a:p>
            <a:endParaRPr lang="en-IE" baseline="0" dirty="0"/>
          </a:p>
          <a:p>
            <a:r>
              <a:rPr lang="en-IE" baseline="0" dirty="0"/>
              <a:t>In 2011 there was over 100k of them world wide. Spending 12 hours a day, 7 days a week playing these games collecting the in game currency, selling it onto online sites who then sell it to the customers. The online seller makes the largest amount of the profit with only a small amount going to the actual farmer.</a:t>
            </a:r>
          </a:p>
          <a:p>
            <a:endParaRPr lang="en-IE" baseline="0" dirty="0"/>
          </a:p>
          <a:p>
            <a:r>
              <a:rPr lang="en-IE" baseline="0" dirty="0"/>
              <a:t>A good farmer can make anything from $75-$250 a month doing this 84+ hour a week job. </a:t>
            </a:r>
          </a:p>
          <a:p>
            <a:endParaRPr lang="en-IE" baseline="0" dirty="0"/>
          </a:p>
          <a:p>
            <a:r>
              <a:rPr lang="en-IE" baseline="0" dirty="0"/>
              <a:t>In more recent reports they have suggested this number is as high as 250,000 spread across a much larger amount of games. Games like World of Warcraft have significantly less than they used to. Why you may ask?</a:t>
            </a:r>
            <a:endParaRPr lang="en-IE" dirty="0"/>
          </a:p>
        </p:txBody>
      </p:sp>
      <p:sp>
        <p:nvSpPr>
          <p:cNvPr id="4" name="Slide Number Placeholder 3"/>
          <p:cNvSpPr>
            <a:spLocks noGrp="1"/>
          </p:cNvSpPr>
          <p:nvPr>
            <p:ph type="sldNum" sz="quarter" idx="10"/>
          </p:nvPr>
        </p:nvSpPr>
        <p:spPr/>
        <p:txBody>
          <a:bodyPr/>
          <a:lstStyle/>
          <a:p>
            <a:fld id="{362993EB-4F5F-4488-8ACA-66B8720F98DA}" type="slidenum">
              <a:rPr lang="en-US" smtClean="0"/>
              <a:t>19</a:t>
            </a:fld>
            <a:endParaRPr lang="en-US"/>
          </a:p>
        </p:txBody>
      </p:sp>
    </p:spTree>
    <p:extLst>
      <p:ext uri="{BB962C8B-B14F-4D97-AF65-F5344CB8AC3E}">
        <p14:creationId xmlns:p14="http://schemas.microsoft.com/office/powerpoint/2010/main" val="1644293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Well Blizzard is getting better at detecting bots, gold farming and a lot of the older exploits that were being abused are fixed. Plus grinding for gold is a lot quicker than it used to be.</a:t>
            </a:r>
          </a:p>
          <a:p>
            <a:endParaRPr lang="en-IE" dirty="0"/>
          </a:p>
          <a:p>
            <a:r>
              <a:rPr lang="en-IE" dirty="0"/>
              <a:t>Blizzard have also been</a:t>
            </a:r>
            <a:r>
              <a:rPr lang="en-IE" baseline="0" dirty="0"/>
              <a:t> taking legal proceedings against many of the bot makers and gold farmers, how goes it? Well it varies.</a:t>
            </a:r>
            <a:endParaRPr lang="en-IE" dirty="0"/>
          </a:p>
          <a:p>
            <a:endParaRPr lang="en-IE" dirty="0"/>
          </a:p>
          <a:p>
            <a:r>
              <a:rPr lang="en-IE" dirty="0"/>
              <a:t>The addition of things like The </a:t>
            </a:r>
            <a:r>
              <a:rPr lang="en-IE" dirty="0" err="1"/>
              <a:t>WoW</a:t>
            </a:r>
            <a:r>
              <a:rPr lang="en-IE" dirty="0"/>
              <a:t> token also provide people with the ability to</a:t>
            </a:r>
            <a:r>
              <a:rPr lang="en-IE" baseline="0" dirty="0"/>
              <a:t> legally get their own </a:t>
            </a:r>
            <a:r>
              <a:rPr lang="en-IE" baseline="0" dirty="0" err="1"/>
              <a:t>WoW</a:t>
            </a:r>
            <a:r>
              <a:rPr lang="en-IE" baseline="0" dirty="0"/>
              <a:t> gold in game. </a:t>
            </a:r>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20</a:t>
            </a:fld>
            <a:endParaRPr lang="en-US"/>
          </a:p>
        </p:txBody>
      </p:sp>
    </p:spTree>
    <p:extLst>
      <p:ext uri="{BB962C8B-B14F-4D97-AF65-F5344CB8AC3E}">
        <p14:creationId xmlns:p14="http://schemas.microsoft.com/office/powerpoint/2010/main" val="377886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what is a bot?</a:t>
            </a:r>
            <a:r>
              <a:rPr lang="en-IE" baseline="0" dirty="0"/>
              <a:t> Well in this case we are not talking about a machine out to kill Sarah Conor anyways.</a:t>
            </a:r>
          </a:p>
        </p:txBody>
      </p:sp>
      <p:sp>
        <p:nvSpPr>
          <p:cNvPr id="4" name="Slide Number Placeholder 3"/>
          <p:cNvSpPr>
            <a:spLocks noGrp="1"/>
          </p:cNvSpPr>
          <p:nvPr>
            <p:ph type="sldNum" sz="quarter" idx="10"/>
          </p:nvPr>
        </p:nvSpPr>
        <p:spPr/>
        <p:txBody>
          <a:bodyPr/>
          <a:lstStyle/>
          <a:p>
            <a:fld id="{362993EB-4F5F-4488-8ACA-66B8720F98DA}" type="slidenum">
              <a:rPr lang="en-US" smtClean="0"/>
              <a:t>3</a:t>
            </a:fld>
            <a:endParaRPr lang="en-US"/>
          </a:p>
        </p:txBody>
      </p:sp>
    </p:spTree>
    <p:extLst>
      <p:ext uri="{BB962C8B-B14F-4D97-AF65-F5344CB8AC3E}">
        <p14:creationId xmlns:p14="http://schemas.microsoft.com/office/powerpoint/2010/main" val="1852202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Ok so aside from gold, what else can the</a:t>
            </a:r>
            <a:r>
              <a:rPr lang="en-IE" baseline="0" dirty="0"/>
              <a:t> market offer me and do companies provide alternative to try combat this?</a:t>
            </a:r>
          </a:p>
          <a:p>
            <a:r>
              <a:rPr lang="en-IE" baseline="0" dirty="0"/>
              <a:t>Gold: They can sell gold to their users or a means of obtaining it.</a:t>
            </a:r>
          </a:p>
          <a:p>
            <a:r>
              <a:rPr lang="en-IE" baseline="0" dirty="0"/>
              <a:t>Power levelling: They offer level boosts.</a:t>
            </a:r>
          </a:p>
          <a:p>
            <a:r>
              <a:rPr lang="en-IE" baseline="0" dirty="0"/>
              <a:t>Items: Only a few let you buy the item you want. This is still something sites can sell. </a:t>
            </a:r>
          </a:p>
          <a:p>
            <a:r>
              <a:rPr lang="en-IE" baseline="0" dirty="0"/>
              <a:t>Accounts: People/farmers actually sell accounts they have levelled and invested time into getting to a certain quality level. People then buy the account. Companies don’t offer this generally and it is highly opposed. First time I seen this was with </a:t>
            </a:r>
            <a:r>
              <a:rPr lang="en-IE" baseline="0" dirty="0" err="1"/>
              <a:t>Shizar</a:t>
            </a:r>
            <a:r>
              <a:rPr lang="en-IE" baseline="0" dirty="0"/>
              <a:t>, a Troll Shaman in our </a:t>
            </a:r>
            <a:r>
              <a:rPr lang="en-IE" baseline="0" dirty="0" err="1"/>
              <a:t>WoW</a:t>
            </a:r>
            <a:r>
              <a:rPr lang="en-IE" baseline="0" dirty="0"/>
              <a:t> guild. Sold his account for 1,500 dollars.</a:t>
            </a:r>
          </a:p>
          <a:p>
            <a:endParaRPr lang="en-IE" baseline="0" dirty="0"/>
          </a:p>
          <a:p>
            <a:r>
              <a:rPr lang="en-IE" baseline="0" dirty="0"/>
              <a:t>Ok so aside from all this, is there any other things that can be arranged on these markets aside from these services or any stories to share?</a:t>
            </a:r>
          </a:p>
        </p:txBody>
      </p:sp>
      <p:sp>
        <p:nvSpPr>
          <p:cNvPr id="4" name="Slide Number Placeholder 3"/>
          <p:cNvSpPr>
            <a:spLocks noGrp="1"/>
          </p:cNvSpPr>
          <p:nvPr>
            <p:ph type="sldNum" sz="quarter" idx="10"/>
          </p:nvPr>
        </p:nvSpPr>
        <p:spPr/>
        <p:txBody>
          <a:bodyPr/>
          <a:lstStyle/>
          <a:p>
            <a:fld id="{362993EB-4F5F-4488-8ACA-66B8720F98DA}" type="slidenum">
              <a:rPr lang="en-US" smtClean="0"/>
              <a:t>21</a:t>
            </a:fld>
            <a:endParaRPr lang="en-US"/>
          </a:p>
        </p:txBody>
      </p:sp>
    </p:spTree>
    <p:extLst>
      <p:ext uri="{BB962C8B-B14F-4D97-AF65-F5344CB8AC3E}">
        <p14:creationId xmlns:p14="http://schemas.microsoft.com/office/powerpoint/2010/main" val="1470983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Well here are just a few ..</a:t>
            </a:r>
          </a:p>
          <a:p>
            <a:r>
              <a:rPr lang="en-IE" dirty="0"/>
              <a:t>- Chinese father hires virtual hitmen to keep</a:t>
            </a:r>
            <a:r>
              <a:rPr lang="en-IE" baseline="0" dirty="0"/>
              <a:t> killing his son.</a:t>
            </a:r>
          </a:p>
          <a:p>
            <a:r>
              <a:rPr lang="en-IE" baseline="0" dirty="0"/>
              <a:t>- </a:t>
            </a:r>
            <a:r>
              <a:rPr lang="en-IE" baseline="0" dirty="0" err="1"/>
              <a:t>WoW</a:t>
            </a:r>
            <a:r>
              <a:rPr lang="en-IE" baseline="0" dirty="0"/>
              <a:t> hacker group who would hack upon request and hack lots of random accounts. Many other groups active.</a:t>
            </a:r>
          </a:p>
          <a:p>
            <a:r>
              <a:rPr lang="en-IE" dirty="0"/>
              <a:t>- Heist</a:t>
            </a:r>
          </a:p>
          <a:p>
            <a:r>
              <a:rPr lang="en-IE" dirty="0"/>
              <a:t>$16,500 worth of stuff destroyed and thousands more stolen. </a:t>
            </a:r>
          </a:p>
          <a:p>
            <a:r>
              <a:rPr lang="en-IE" dirty="0"/>
              <a:t>Paid $500 for hit</a:t>
            </a:r>
          </a:p>
          <a:p>
            <a:r>
              <a:rPr lang="en-IE" dirty="0"/>
              <a:t>Keyword Nicole</a:t>
            </a:r>
          </a:p>
          <a:p>
            <a:r>
              <a:rPr lang="en-IE" dirty="0"/>
              <a:t>The only thing they wanted was her body?</a:t>
            </a:r>
          </a:p>
          <a:p>
            <a:r>
              <a:rPr lang="en-IE" dirty="0"/>
              <a:t>-----------------------------</a:t>
            </a:r>
          </a:p>
          <a:p>
            <a:r>
              <a:rPr lang="en-IE" dirty="0"/>
              <a:t>- </a:t>
            </a:r>
            <a:r>
              <a:rPr lang="en-IE" dirty="0" err="1"/>
              <a:t>Paypal</a:t>
            </a:r>
            <a:r>
              <a:rPr lang="en-IE" dirty="0"/>
              <a:t> bounty splitting 75,000 among all the players who participate in</a:t>
            </a:r>
            <a:r>
              <a:rPr lang="en-IE" baseline="0" dirty="0"/>
              <a:t> the fight if it is successful.</a:t>
            </a:r>
            <a:endParaRPr lang="en-IE" dirty="0"/>
          </a:p>
          <a:p>
            <a:r>
              <a:rPr lang="en-IE" dirty="0"/>
              <a:t>-----------------------------</a:t>
            </a:r>
          </a:p>
          <a:p>
            <a:r>
              <a:rPr lang="en-IE" b="0" dirty="0"/>
              <a:t>- Eve online scam $170,000 in real money. Entirely legal, until they try to convert the digital currency into real money. Then it is illegal.</a:t>
            </a:r>
          </a:p>
          <a:p>
            <a:r>
              <a:rPr lang="en-IE" dirty="0"/>
              <a:t> </a:t>
            </a:r>
          </a:p>
          <a:p>
            <a:r>
              <a:rPr lang="en-IE" dirty="0"/>
              <a:t>So yeah, that is pretty much it. Hopefully I have given you a better idea of game</a:t>
            </a:r>
            <a:r>
              <a:rPr lang="en-IE" baseline="0" dirty="0"/>
              <a:t> economies, the issues with bots, glitches and the black markets and what not.</a:t>
            </a:r>
            <a:endParaRPr lang="en-IE" dirty="0"/>
          </a:p>
          <a:p>
            <a:endParaRPr lang="en-IE" dirty="0"/>
          </a:p>
          <a:p>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22</a:t>
            </a:fld>
            <a:endParaRPr lang="en-US"/>
          </a:p>
        </p:txBody>
      </p:sp>
    </p:spTree>
    <p:extLst>
      <p:ext uri="{BB962C8B-B14F-4D97-AF65-F5344CB8AC3E}">
        <p14:creationId xmlns:p14="http://schemas.microsoft.com/office/powerpoint/2010/main" val="354291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aseline="0"/>
              <a:t>In </a:t>
            </a:r>
            <a:r>
              <a:rPr lang="en-IE" baseline="0" dirty="0"/>
              <a:t>this case, a bot an agent based program that play the games for you while you are unable to or not wanting to. The better ones can manage running multiple accounts at the same time.</a:t>
            </a:r>
          </a:p>
        </p:txBody>
      </p:sp>
      <p:sp>
        <p:nvSpPr>
          <p:cNvPr id="4" name="Slide Number Placeholder 3"/>
          <p:cNvSpPr>
            <a:spLocks noGrp="1"/>
          </p:cNvSpPr>
          <p:nvPr>
            <p:ph type="sldNum" sz="quarter" idx="10"/>
          </p:nvPr>
        </p:nvSpPr>
        <p:spPr/>
        <p:txBody>
          <a:bodyPr/>
          <a:lstStyle/>
          <a:p>
            <a:fld id="{362993EB-4F5F-4488-8ACA-66B8720F98DA}" type="slidenum">
              <a:rPr lang="en-US" smtClean="0"/>
              <a:t>4</a:t>
            </a:fld>
            <a:endParaRPr lang="en-US"/>
          </a:p>
        </p:txBody>
      </p:sp>
    </p:spTree>
    <p:extLst>
      <p:ext uri="{BB962C8B-B14F-4D97-AF65-F5344CB8AC3E}">
        <p14:creationId xmlns:p14="http://schemas.microsoft.com/office/powerpoint/2010/main" val="3182900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aseline="0" dirty="0" err="1"/>
              <a:t>Pokemon</a:t>
            </a:r>
            <a:r>
              <a:rPr lang="en-IE" baseline="0" dirty="0"/>
              <a:t> go bots send </a:t>
            </a:r>
            <a:r>
              <a:rPr lang="en-IE" baseline="0" dirty="0" err="1"/>
              <a:t>gps</a:t>
            </a:r>
            <a:r>
              <a:rPr lang="en-IE" baseline="0" dirty="0"/>
              <a:t> coordinates and you can control the speed at which they move from point to point. They are fully configurable on almost every aspect. </a:t>
            </a:r>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5</a:t>
            </a:fld>
            <a:endParaRPr lang="en-US"/>
          </a:p>
        </p:txBody>
      </p:sp>
    </p:spTree>
    <p:extLst>
      <p:ext uri="{BB962C8B-B14F-4D97-AF65-F5344CB8AC3E}">
        <p14:creationId xmlns:p14="http://schemas.microsoft.com/office/powerpoint/2010/main" val="166822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MMOs they often use</a:t>
            </a:r>
            <a:r>
              <a:rPr lang="en-IE" baseline="0" dirty="0"/>
              <a:t> what are known as profiles</a:t>
            </a:r>
            <a:r>
              <a:rPr lang="en-US" baseline="0" dirty="0"/>
              <a:t>, leveling, grinding, farming. Vanilla </a:t>
            </a:r>
            <a:r>
              <a:rPr lang="en-US" baseline="0" dirty="0" err="1"/>
              <a:t>Botter</a:t>
            </a:r>
            <a:r>
              <a:rPr lang="en-US" baseline="0" dirty="0"/>
              <a:t> is popular on private vanilla servers and Honor Buddy on modern servers. Though Blizzard have got rather good at detecting honor buddy </a:t>
            </a:r>
            <a:r>
              <a:rPr lang="en-US" baseline="0" dirty="0" err="1"/>
              <a:t>styke</a:t>
            </a:r>
            <a:r>
              <a:rPr lang="en-US" baseline="0" dirty="0"/>
              <a:t> bots as I shall show later ;)</a:t>
            </a:r>
          </a:p>
          <a:p>
            <a:endParaRPr lang="en-IE" baseline="0" dirty="0"/>
          </a:p>
        </p:txBody>
      </p:sp>
      <p:sp>
        <p:nvSpPr>
          <p:cNvPr id="4" name="Slide Number Placeholder 3"/>
          <p:cNvSpPr>
            <a:spLocks noGrp="1"/>
          </p:cNvSpPr>
          <p:nvPr>
            <p:ph type="sldNum" sz="quarter" idx="10"/>
          </p:nvPr>
        </p:nvSpPr>
        <p:spPr/>
        <p:txBody>
          <a:bodyPr/>
          <a:lstStyle/>
          <a:p>
            <a:fld id="{362993EB-4F5F-4488-8ACA-66B8720F98DA}" type="slidenum">
              <a:rPr lang="en-US" smtClean="0"/>
              <a:t>6</a:t>
            </a:fld>
            <a:endParaRPr lang="en-US"/>
          </a:p>
        </p:txBody>
      </p:sp>
    </p:spTree>
    <p:extLst>
      <p:ext uri="{BB962C8B-B14F-4D97-AF65-F5344CB8AC3E}">
        <p14:creationId xmlns:p14="http://schemas.microsoft.com/office/powerpoint/2010/main" val="134167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aseline="0" dirty="0"/>
              <a:t>Bots are becoming more and more popular, especially in games that require you to grind for things. Most MMOs and newer games like </a:t>
            </a:r>
            <a:r>
              <a:rPr lang="en-IE" baseline="0" dirty="0" err="1"/>
              <a:t>Pokemon</a:t>
            </a:r>
            <a:r>
              <a:rPr lang="en-IE" baseline="0" dirty="0"/>
              <a:t> Go and these sorts all have issues with it. The issue with a bot is they do not hack or inject anything, so there is no tampering. They are merely playing the game on your behalf generally. There are ways to tell them a part from people such as play time, if they go idle, if they talk, etc. But if a bot is clever and trying to blend in then it gets really hard to spot them for game admins.</a:t>
            </a:r>
          </a:p>
          <a:p>
            <a:endParaRPr lang="en-I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IE" baseline="0" dirty="0"/>
              <a:t>Why go to the effort of bots when I can just cheat and type in things like “</a:t>
            </a:r>
            <a:r>
              <a:rPr lang="en-IE" baseline="0" dirty="0" err="1"/>
              <a:t>allyourbasearebelongtous</a:t>
            </a:r>
            <a:r>
              <a:rPr lang="en-IE" baseline="0" dirty="0"/>
              <a:t>” or use things like I described in a previous presentation like </a:t>
            </a:r>
            <a:r>
              <a:rPr lang="en-IE" baseline="0" dirty="0" err="1"/>
              <a:t>CheatEngine</a:t>
            </a:r>
            <a:r>
              <a:rPr lang="en-IE" baseline="0" dirty="0"/>
              <a:t>, </a:t>
            </a:r>
            <a:r>
              <a:rPr lang="en-IE" baseline="0" dirty="0" err="1"/>
              <a:t>ArtMoney</a:t>
            </a:r>
            <a:r>
              <a:rPr lang="en-IE" baseline="0" dirty="0"/>
              <a:t>, Trainers and other stuff. </a:t>
            </a:r>
          </a:p>
          <a:p>
            <a:endParaRPr lang="en-IE" baseline="0" dirty="0"/>
          </a:p>
        </p:txBody>
      </p:sp>
      <p:sp>
        <p:nvSpPr>
          <p:cNvPr id="4" name="Slide Number Placeholder 3"/>
          <p:cNvSpPr>
            <a:spLocks noGrp="1"/>
          </p:cNvSpPr>
          <p:nvPr>
            <p:ph type="sldNum" sz="quarter" idx="10"/>
          </p:nvPr>
        </p:nvSpPr>
        <p:spPr/>
        <p:txBody>
          <a:bodyPr/>
          <a:lstStyle/>
          <a:p>
            <a:fld id="{362993EB-4F5F-4488-8ACA-66B8720F98DA}" type="slidenum">
              <a:rPr lang="en-US" smtClean="0"/>
              <a:t>7</a:t>
            </a:fld>
            <a:endParaRPr lang="en-US"/>
          </a:p>
        </p:txBody>
      </p:sp>
    </p:spTree>
    <p:extLst>
      <p:ext uri="{BB962C8B-B14F-4D97-AF65-F5344CB8AC3E}">
        <p14:creationId xmlns:p14="http://schemas.microsoft.com/office/powerpoint/2010/main" val="1691103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aseline="0" dirty="0"/>
              <a:t>Well games can tell you are cheating and in </a:t>
            </a:r>
            <a:r>
              <a:rPr lang="en-IE" baseline="0" dirty="0" err="1"/>
              <a:t>mmos</a:t>
            </a:r>
            <a:r>
              <a:rPr lang="en-IE" baseline="0" dirty="0"/>
              <a:t>, most of the stuff is on a server and you are merely on a client. You cannot cheat. So if you want to make your life simpler you have to resort to other means, such as bots! :D</a:t>
            </a:r>
          </a:p>
        </p:txBody>
      </p:sp>
      <p:sp>
        <p:nvSpPr>
          <p:cNvPr id="4" name="Slide Number Placeholder 3"/>
          <p:cNvSpPr>
            <a:spLocks noGrp="1"/>
          </p:cNvSpPr>
          <p:nvPr>
            <p:ph type="sldNum" sz="quarter" idx="10"/>
          </p:nvPr>
        </p:nvSpPr>
        <p:spPr/>
        <p:txBody>
          <a:bodyPr/>
          <a:lstStyle/>
          <a:p>
            <a:fld id="{362993EB-4F5F-4488-8ACA-66B8720F98DA}" type="slidenum">
              <a:rPr lang="en-US" smtClean="0"/>
              <a:t>8</a:t>
            </a:fld>
            <a:endParaRPr lang="en-US"/>
          </a:p>
        </p:txBody>
      </p:sp>
    </p:spTree>
    <p:extLst>
      <p:ext uri="{BB962C8B-B14F-4D97-AF65-F5344CB8AC3E}">
        <p14:creationId xmlns:p14="http://schemas.microsoft.com/office/powerpoint/2010/main" val="123521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my personal experience with bots.</a:t>
            </a:r>
            <a:r>
              <a:rPr lang="en-IE" baseline="0" dirty="0"/>
              <a:t> Well like many people I played a lot of </a:t>
            </a:r>
            <a:r>
              <a:rPr lang="en-IE" baseline="0" dirty="0" err="1"/>
              <a:t>Pokemon</a:t>
            </a:r>
            <a:r>
              <a:rPr lang="en-IE" baseline="0" dirty="0"/>
              <a:t> Go for a while, then got bored. After about 2 weeks of not playing I got this mail.</a:t>
            </a:r>
          </a:p>
          <a:p>
            <a:endParaRPr lang="en-IE" baseline="0" dirty="0"/>
          </a:p>
          <a:p>
            <a:r>
              <a:rPr lang="en-IE" baseline="0" dirty="0"/>
              <a:t>So I was banned for cheating/inappropriate play?</a:t>
            </a:r>
          </a:p>
          <a:p>
            <a:endParaRPr lang="en-IE" baseline="0" dirty="0"/>
          </a:p>
          <a:p>
            <a:r>
              <a:rPr lang="en-IE" baseline="0" dirty="0"/>
              <a:t>Eh .. I had not cheated. What gives? </a:t>
            </a:r>
          </a:p>
          <a:p>
            <a:endParaRPr lang="en-IE" baseline="0" dirty="0"/>
          </a:p>
          <a:p>
            <a:r>
              <a:rPr lang="en-IE" baseline="0" dirty="0"/>
              <a:t>Experiment time!</a:t>
            </a:r>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9</a:t>
            </a:fld>
            <a:endParaRPr lang="en-US"/>
          </a:p>
        </p:txBody>
      </p:sp>
    </p:spTree>
    <p:extLst>
      <p:ext uri="{BB962C8B-B14F-4D97-AF65-F5344CB8AC3E}">
        <p14:creationId xmlns:p14="http://schemas.microsoft.com/office/powerpoint/2010/main" val="4270784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I</a:t>
            </a:r>
            <a:r>
              <a:rPr lang="en-IE" baseline="0" dirty="0"/>
              <a:t> initially tried </a:t>
            </a:r>
            <a:r>
              <a:rPr lang="en-IE" baseline="0" dirty="0" err="1"/>
              <a:t>Necrobot</a:t>
            </a:r>
            <a:r>
              <a:rPr lang="en-IE" baseline="0" dirty="0"/>
              <a:t>, it seemed powerful but I got banned twice around level 20. So I was thinking how do I get around this. Then I realised </a:t>
            </a:r>
            <a:r>
              <a:rPr lang="en-IE" baseline="0" dirty="0" err="1"/>
              <a:t>Pokemon</a:t>
            </a:r>
            <a:r>
              <a:rPr lang="en-IE" baseline="0" dirty="0"/>
              <a:t> Go was built on Ingress, so I pulled down an open source Ingress Bot, spent a while coding and gave it a trial. The results are as follows.</a:t>
            </a:r>
          </a:p>
          <a:p>
            <a:endParaRPr lang="en-IE" baseline="0" dirty="0"/>
          </a:p>
          <a:p>
            <a:r>
              <a:rPr lang="en-IE" baseline="0" dirty="0"/>
              <a:t>Seems the further away you are, you need to give it a small bit on time between location pings. The grater the teleport, the greater the punishment. Each trial was with a different account. 2 hours was sufficient for a teleport across the Atlantic anyways.  The bots got 2 bots to level 32 and stopped and they were going at about 4-7km per hour, taking breaks, with a 3 hour rest period at night. Got by the ban stick! </a:t>
            </a:r>
            <a:endParaRPr lang="en-US" dirty="0"/>
          </a:p>
        </p:txBody>
      </p:sp>
      <p:sp>
        <p:nvSpPr>
          <p:cNvPr id="4" name="Slide Number Placeholder 3"/>
          <p:cNvSpPr>
            <a:spLocks noGrp="1"/>
          </p:cNvSpPr>
          <p:nvPr>
            <p:ph type="sldNum" sz="quarter" idx="10"/>
          </p:nvPr>
        </p:nvSpPr>
        <p:spPr/>
        <p:txBody>
          <a:bodyPr/>
          <a:lstStyle/>
          <a:p>
            <a:fld id="{362993EB-4F5F-4488-8ACA-66B8720F98DA}" type="slidenum">
              <a:rPr lang="en-US" smtClean="0"/>
              <a:t>10</a:t>
            </a:fld>
            <a:endParaRPr lang="en-US"/>
          </a:p>
        </p:txBody>
      </p:sp>
    </p:spTree>
    <p:extLst>
      <p:ext uri="{BB962C8B-B14F-4D97-AF65-F5344CB8AC3E}">
        <p14:creationId xmlns:p14="http://schemas.microsoft.com/office/powerpoint/2010/main" val="3144115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p>
            <a:r>
              <a:rPr lang="en-US"/>
              <a:t>Click to edit Master title style</a:t>
            </a:r>
            <a:endParaRPr lang="en-US" dirty="0"/>
          </a:p>
        </p:txBody>
      </p:sp>
      <p:sp>
        <p:nvSpPr>
          <p:cNvPr id="3" name="Subtitle 2"/>
          <p:cNvSpPr>
            <a:spLocks noGrp="1"/>
          </p:cNvSpPr>
          <p:nvPr>
            <p:ph type="subTitle" idx="1"/>
          </p:nvPr>
        </p:nvSpPr>
        <p:spPr>
          <a:xfrm>
            <a:off x="1371600" y="3581400"/>
            <a:ext cx="6400800" cy="609600"/>
          </a:xfrm>
        </p:spPr>
        <p:txBody>
          <a:bodyPr/>
          <a:lstStyle>
            <a:lvl1pPr marL="0" indent="0" algn="ctr">
              <a:buNone/>
              <a:defRPr>
                <a:ln>
                  <a:noFill/>
                </a:ln>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C7A713-7007-4913-B2CB-7614D15284D3}"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2100746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C7A713-7007-4913-B2CB-7614D15284D3}"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331337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C7A713-7007-4913-B2CB-7614D15284D3}"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2033173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C7A713-7007-4913-B2CB-7614D15284D3}"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318004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93858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38400"/>
            <a:ext cx="7772400" cy="1500187"/>
          </a:xfrm>
        </p:spPr>
        <p:txBody>
          <a:bodyPr anchor="b"/>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7A713-7007-4913-B2CB-7614D15284D3}"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256295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AC7A713-7007-4913-B2CB-7614D15284D3}"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2636528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C7A713-7007-4913-B2CB-7614D15284D3}" type="datetimeFigureOut">
              <a:rPr lang="en-US" smtClean="0"/>
              <a:t>4/4/2017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100697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C7A713-7007-4913-B2CB-7614D15284D3}" type="datetimeFigureOut">
              <a:rPr lang="en-US" smtClean="0"/>
              <a:t>4/4/2017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418659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C7A713-7007-4913-B2CB-7614D15284D3}" type="datetimeFigureOut">
              <a:rPr lang="en-US" smtClean="0"/>
              <a:t>4/4/2017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902780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C7A713-7007-4913-B2CB-7614D15284D3}"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2084258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C7A713-7007-4913-B2CB-7614D15284D3}"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EB5BB6-300C-4D5B-9AC3-521233952C76}" type="slidenum">
              <a:rPr lang="en-US" smtClean="0"/>
              <a:t>‹#›</a:t>
            </a:fld>
            <a:endParaRPr lang="en-US"/>
          </a:p>
        </p:txBody>
      </p:sp>
    </p:spTree>
    <p:extLst>
      <p:ext uri="{BB962C8B-B14F-4D97-AF65-F5344CB8AC3E}">
        <p14:creationId xmlns:p14="http://schemas.microsoft.com/office/powerpoint/2010/main" val="4074415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648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663300"/>
                </a:solidFill>
              </a:defRPr>
            </a:lvl1pPr>
          </a:lstStyle>
          <a:p>
            <a:fld id="{8AC7A713-7007-4913-B2CB-7614D15284D3}" type="datetimeFigureOut">
              <a:rPr lang="en-US" smtClean="0"/>
              <a:pPr/>
              <a:t>4/4/2017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6633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663300"/>
                </a:solidFill>
              </a:defRPr>
            </a:lvl1pPr>
          </a:lstStyle>
          <a:p>
            <a:fld id="{7BEB5BB6-300C-4D5B-9AC3-521233952C76}" type="slidenum">
              <a:rPr lang="en-US" smtClean="0"/>
              <a:pPr/>
              <a:t>‹#›</a:t>
            </a:fld>
            <a:endParaRPr lang="en-US"/>
          </a:p>
        </p:txBody>
      </p:sp>
    </p:spTree>
    <p:extLst>
      <p:ext uri="{BB962C8B-B14F-4D97-AF65-F5344CB8AC3E}">
        <p14:creationId xmlns:p14="http://schemas.microsoft.com/office/powerpoint/2010/main" val="4150077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5400" b="1" kern="1200">
          <a:ln w="19050">
            <a:solidFill>
              <a:srgbClr val="663300"/>
            </a:solidFill>
          </a:ln>
          <a:solidFill>
            <a:srgbClr val="663300"/>
          </a:solidFill>
          <a:effectLst/>
          <a:latin typeface="Microsoft New Tai Lue" panose="020B0502040204020203" pitchFamily="34" charset="0"/>
          <a:ea typeface="+mj-ea"/>
          <a:cs typeface="Microsoft New Tai Lue" panose="020B0502040204020203"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663300"/>
          </a:solidFill>
          <a:effectLst/>
          <a:latin typeface="Microsoft New Tai Lue" panose="020B0502040204020203" pitchFamily="34" charset="0"/>
          <a:ea typeface="+mn-ea"/>
          <a:cs typeface="Microsoft New Tai Lue" panose="020B0502040204020203"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663300"/>
          </a:solidFill>
          <a:effectLst/>
          <a:latin typeface="Microsoft New Tai Lue" panose="020B0502040204020203" pitchFamily="34" charset="0"/>
          <a:ea typeface="+mn-ea"/>
          <a:cs typeface="Microsoft New Tai Lue" panose="020B0502040204020203"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663300"/>
          </a:solidFill>
          <a:effectLst/>
          <a:latin typeface="Microsoft New Tai Lue" panose="020B0502040204020203" pitchFamily="34" charset="0"/>
          <a:ea typeface="+mn-ea"/>
          <a:cs typeface="Microsoft New Tai Lue" panose="020B0502040204020203"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663300"/>
          </a:solidFill>
          <a:effectLst/>
          <a:latin typeface="Microsoft New Tai Lue" panose="020B0502040204020203" pitchFamily="34" charset="0"/>
          <a:ea typeface="+mn-ea"/>
          <a:cs typeface="Microsoft New Tai Lue" panose="020B0502040204020203"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663300"/>
          </a:solidFill>
          <a:effectLst/>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notesSlide" Target="../notesSlides/notesSlide18.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4381" y="6353944"/>
            <a:ext cx="5544616" cy="504056"/>
          </a:xfrm>
        </p:spPr>
        <p:txBody>
          <a:bodyPr>
            <a:noAutofit/>
          </a:bodyPr>
          <a:lstStyle/>
          <a:p>
            <a:pPr algn="l"/>
            <a:r>
              <a:rPr lang="en-IE" sz="1200" b="1" dirty="0"/>
              <a:t>Name: </a:t>
            </a:r>
            <a:r>
              <a:rPr lang="en-IE" sz="1200" dirty="0"/>
              <a:t>Gerard Morris</a:t>
            </a:r>
          </a:p>
          <a:p>
            <a:pPr algn="l"/>
            <a:r>
              <a:rPr lang="en-IE" sz="1200" b="1" dirty="0"/>
              <a:t>Date: </a:t>
            </a:r>
            <a:r>
              <a:rPr lang="en-IE" sz="1200" dirty="0"/>
              <a:t>31/03/2017</a:t>
            </a:r>
          </a:p>
        </p:txBody>
      </p:sp>
      <p:sp>
        <p:nvSpPr>
          <p:cNvPr id="5" name="Title 4"/>
          <p:cNvSpPr>
            <a:spLocks noGrp="1"/>
          </p:cNvSpPr>
          <p:nvPr>
            <p:ph type="ctrTitle"/>
          </p:nvPr>
        </p:nvSpPr>
        <p:spPr/>
        <p:txBody>
          <a:bodyPr/>
          <a:lstStyle/>
          <a:p>
            <a:r>
              <a:rPr lang="en-IE" sz="4800" dirty="0"/>
              <a:t>Bots, gold farmers, glitches and their affects on game economies</a:t>
            </a:r>
            <a:endParaRPr lang="en-GB" sz="4800" dirty="0"/>
          </a:p>
        </p:txBody>
      </p:sp>
    </p:spTree>
    <p:extLst>
      <p:ext uri="{BB962C8B-B14F-4D97-AF65-F5344CB8AC3E}">
        <p14:creationId xmlns:p14="http://schemas.microsoft.com/office/powerpoint/2010/main" val="3236952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146" y="404664"/>
            <a:ext cx="4396744" cy="262045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656461322"/>
              </p:ext>
            </p:extLst>
          </p:nvPr>
        </p:nvGraphicFramePr>
        <p:xfrm>
          <a:off x="645374" y="3717032"/>
          <a:ext cx="8103090" cy="2225040"/>
        </p:xfrm>
        <a:graphic>
          <a:graphicData uri="http://schemas.openxmlformats.org/drawingml/2006/table">
            <a:tbl>
              <a:tblPr firstRow="1" bandRow="1">
                <a:tableStyleId>{5C22544A-7EE6-4342-B048-85BDC9FD1C3A}</a:tableStyleId>
              </a:tblPr>
              <a:tblGrid>
                <a:gridCol w="2103647">
                  <a:extLst>
                    <a:ext uri="{9D8B030D-6E8A-4147-A177-3AD203B41FA5}">
                      <a16:colId xmlns:a16="http://schemas.microsoft.com/office/drawing/2014/main" val="20000"/>
                    </a:ext>
                  </a:extLst>
                </a:gridCol>
                <a:gridCol w="3767195">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tblGrid>
              <a:tr h="370840">
                <a:tc>
                  <a:txBody>
                    <a:bodyPr/>
                    <a:lstStyle/>
                    <a:p>
                      <a:pPr algn="ctr"/>
                      <a:r>
                        <a:rPr lang="en-IE" dirty="0"/>
                        <a:t>Source</a:t>
                      </a:r>
                      <a:endParaRPr lang="en-US" dirty="0"/>
                    </a:p>
                  </a:txBody>
                  <a:tcPr/>
                </a:tc>
                <a:tc>
                  <a:txBody>
                    <a:bodyPr/>
                    <a:lstStyle/>
                    <a:p>
                      <a:pPr algn="ctr"/>
                      <a:r>
                        <a:rPr lang="en-IE" dirty="0"/>
                        <a:t>Destination</a:t>
                      </a:r>
                      <a:endParaRPr lang="en-US" dirty="0"/>
                    </a:p>
                  </a:txBody>
                  <a:tcPr/>
                </a:tc>
                <a:tc>
                  <a:txBody>
                    <a:bodyPr/>
                    <a:lstStyle/>
                    <a:p>
                      <a:pPr algn="ctr"/>
                      <a:r>
                        <a:rPr lang="en-IE" dirty="0"/>
                        <a:t>Result</a:t>
                      </a:r>
                      <a:endParaRPr lang="en-US" dirty="0"/>
                    </a:p>
                  </a:txBody>
                  <a:tcPr/>
                </a:tc>
                <a:extLst>
                  <a:ext uri="{0D108BD9-81ED-4DB2-BD59-A6C34878D82A}">
                    <a16:rowId xmlns:a16="http://schemas.microsoft.com/office/drawing/2014/main" val="10000"/>
                  </a:ext>
                </a:extLst>
              </a:tr>
              <a:tr h="370840">
                <a:tc>
                  <a:txBody>
                    <a:bodyPr/>
                    <a:lstStyle/>
                    <a:p>
                      <a:r>
                        <a:rPr lang="en-IE" dirty="0"/>
                        <a:t>Cork City</a:t>
                      </a:r>
                      <a:endParaRPr lang="en-US" dirty="0"/>
                    </a:p>
                  </a:txBody>
                  <a:tcPr/>
                </a:tc>
                <a:tc>
                  <a:txBody>
                    <a:bodyPr/>
                    <a:lstStyle/>
                    <a:p>
                      <a:r>
                        <a:rPr lang="en-IE" dirty="0" err="1"/>
                        <a:t>Fota</a:t>
                      </a:r>
                      <a:endParaRPr lang="en-US" dirty="0"/>
                    </a:p>
                  </a:txBody>
                  <a:tcPr/>
                </a:tc>
                <a:tc>
                  <a:txBody>
                    <a:bodyPr/>
                    <a:lstStyle/>
                    <a:p>
                      <a:r>
                        <a:rPr lang="en-IE" dirty="0"/>
                        <a:t>No problem</a:t>
                      </a:r>
                      <a:endParaRPr lang="en-US" dirty="0"/>
                    </a:p>
                  </a:txBody>
                  <a:tcPr/>
                </a:tc>
                <a:extLst>
                  <a:ext uri="{0D108BD9-81ED-4DB2-BD59-A6C34878D82A}">
                    <a16:rowId xmlns:a16="http://schemas.microsoft.com/office/drawing/2014/main" val="10001"/>
                  </a:ext>
                </a:extLst>
              </a:tr>
              <a:tr h="370840">
                <a:tc>
                  <a:txBody>
                    <a:bodyPr/>
                    <a:lstStyle/>
                    <a:p>
                      <a:r>
                        <a:rPr lang="en-IE" dirty="0"/>
                        <a:t>Cork City</a:t>
                      </a:r>
                      <a:endParaRPr lang="en-US" dirty="0"/>
                    </a:p>
                  </a:txBody>
                  <a:tcPr/>
                </a:tc>
                <a:tc>
                  <a:txBody>
                    <a:bodyPr/>
                    <a:lstStyle/>
                    <a:p>
                      <a:r>
                        <a:rPr lang="en-IE" dirty="0"/>
                        <a:t>Dublin</a:t>
                      </a:r>
                      <a:endParaRPr lang="en-US" dirty="0"/>
                    </a:p>
                  </a:txBody>
                  <a:tcPr/>
                </a:tc>
                <a:tc>
                  <a:txBody>
                    <a:bodyPr/>
                    <a:lstStyle/>
                    <a:p>
                      <a:r>
                        <a:rPr lang="en-IE" dirty="0"/>
                        <a:t>30 minute suspend</a:t>
                      </a:r>
                      <a:endParaRPr lang="en-US" dirty="0"/>
                    </a:p>
                  </a:txBody>
                  <a:tcPr/>
                </a:tc>
                <a:extLst>
                  <a:ext uri="{0D108BD9-81ED-4DB2-BD59-A6C34878D82A}">
                    <a16:rowId xmlns:a16="http://schemas.microsoft.com/office/drawing/2014/main" val="10002"/>
                  </a:ext>
                </a:extLst>
              </a:tr>
              <a:tr h="370840">
                <a:tc>
                  <a:txBody>
                    <a:bodyPr/>
                    <a:lstStyle/>
                    <a:p>
                      <a:r>
                        <a:rPr lang="en-IE" dirty="0"/>
                        <a:t>Cork City</a:t>
                      </a:r>
                      <a:endParaRPr lang="en-US" dirty="0"/>
                    </a:p>
                  </a:txBody>
                  <a:tcPr/>
                </a:tc>
                <a:tc>
                  <a:txBody>
                    <a:bodyPr/>
                    <a:lstStyle/>
                    <a:p>
                      <a:r>
                        <a:rPr lang="en-IE" dirty="0"/>
                        <a:t>London</a:t>
                      </a:r>
                      <a:endParaRPr lang="en-US" dirty="0"/>
                    </a:p>
                  </a:txBody>
                  <a:tcPr/>
                </a:tc>
                <a:tc>
                  <a:txBody>
                    <a:bodyPr/>
                    <a:lstStyle/>
                    <a:p>
                      <a:r>
                        <a:rPr lang="en-IE" dirty="0"/>
                        <a:t>2 hour suspend</a:t>
                      </a:r>
                      <a:endParaRPr lang="en-US" dirty="0"/>
                    </a:p>
                  </a:txBody>
                  <a:tcPr/>
                </a:tc>
                <a:extLst>
                  <a:ext uri="{0D108BD9-81ED-4DB2-BD59-A6C34878D82A}">
                    <a16:rowId xmlns:a16="http://schemas.microsoft.com/office/drawing/2014/main" val="10003"/>
                  </a:ext>
                </a:extLst>
              </a:tr>
              <a:tr h="370840">
                <a:tc>
                  <a:txBody>
                    <a:bodyPr/>
                    <a:lstStyle/>
                    <a:p>
                      <a:r>
                        <a:rPr lang="en-IE" dirty="0"/>
                        <a:t>Cork City</a:t>
                      </a:r>
                      <a:endParaRPr lang="en-US" dirty="0"/>
                    </a:p>
                  </a:txBody>
                  <a:tcPr/>
                </a:tc>
                <a:tc>
                  <a:txBody>
                    <a:bodyPr/>
                    <a:lstStyle/>
                    <a:p>
                      <a:r>
                        <a:rPr lang="en-IE" dirty="0"/>
                        <a:t>Miami</a:t>
                      </a:r>
                      <a:endParaRPr lang="en-US" dirty="0"/>
                    </a:p>
                  </a:txBody>
                  <a:tcPr/>
                </a:tc>
                <a:tc>
                  <a:txBody>
                    <a:bodyPr/>
                    <a:lstStyle/>
                    <a:p>
                      <a:r>
                        <a:rPr lang="en-IE" dirty="0"/>
                        <a:t>Ban</a:t>
                      </a:r>
                      <a:endParaRPr lang="en-US" dirty="0"/>
                    </a:p>
                  </a:txBody>
                  <a:tcPr/>
                </a:tc>
                <a:extLst>
                  <a:ext uri="{0D108BD9-81ED-4DB2-BD59-A6C34878D82A}">
                    <a16:rowId xmlns:a16="http://schemas.microsoft.com/office/drawing/2014/main" val="10004"/>
                  </a:ext>
                </a:extLst>
              </a:tr>
              <a:tr h="370840">
                <a:tc>
                  <a:txBody>
                    <a:bodyPr/>
                    <a:lstStyle/>
                    <a:p>
                      <a:r>
                        <a:rPr lang="en-IE" dirty="0"/>
                        <a:t>Cork City</a:t>
                      </a:r>
                      <a:endParaRPr lang="en-US" dirty="0"/>
                    </a:p>
                  </a:txBody>
                  <a:tcPr/>
                </a:tc>
                <a:tc>
                  <a:txBody>
                    <a:bodyPr/>
                    <a:lstStyle/>
                    <a:p>
                      <a:r>
                        <a:rPr lang="en-IE" dirty="0"/>
                        <a:t>Miami (set </a:t>
                      </a:r>
                      <a:r>
                        <a:rPr lang="en-IE" baseline="0" dirty="0"/>
                        <a:t>bot to idle for half hour</a:t>
                      </a:r>
                      <a:r>
                        <a:rPr lang="en-IE" dirty="0"/>
                        <a:t>)</a:t>
                      </a:r>
                      <a:endParaRPr lang="en-US" dirty="0"/>
                    </a:p>
                  </a:txBody>
                  <a:tcPr/>
                </a:tc>
                <a:tc>
                  <a:txBody>
                    <a:bodyPr/>
                    <a:lstStyle/>
                    <a:p>
                      <a:r>
                        <a:rPr lang="en-IE" dirty="0"/>
                        <a:t>No problem</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2837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3528" y="548680"/>
            <a:ext cx="5616624" cy="3252550"/>
          </a:xfrm>
          <a:prstGeom prst="rect">
            <a:avLst/>
          </a:prstGeom>
        </p:spPr>
      </p:pic>
      <p:pic>
        <p:nvPicPr>
          <p:cNvPr id="3" name="Picture 2"/>
          <p:cNvPicPr>
            <a:picLocks noChangeAspect="1"/>
          </p:cNvPicPr>
          <p:nvPr/>
        </p:nvPicPr>
        <p:blipFill>
          <a:blip r:embed="rId4"/>
          <a:stretch>
            <a:fillRect/>
          </a:stretch>
        </p:blipFill>
        <p:spPr>
          <a:xfrm>
            <a:off x="2555776" y="2636912"/>
            <a:ext cx="6122128" cy="3080686"/>
          </a:xfrm>
          <a:prstGeom prst="rect">
            <a:avLst/>
          </a:prstGeom>
        </p:spPr>
      </p:pic>
    </p:spTree>
    <p:extLst>
      <p:ext uri="{BB962C8B-B14F-4D97-AF65-F5344CB8AC3E}">
        <p14:creationId xmlns:p14="http://schemas.microsoft.com/office/powerpoint/2010/main" val="97598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476672"/>
            <a:ext cx="5256584" cy="5256584"/>
          </a:xfrm>
          <a:prstGeom prst="rect">
            <a:avLst/>
          </a:prstGeom>
        </p:spPr>
      </p:pic>
    </p:spTree>
    <p:extLst>
      <p:ext uri="{BB962C8B-B14F-4D97-AF65-F5344CB8AC3E}">
        <p14:creationId xmlns:p14="http://schemas.microsoft.com/office/powerpoint/2010/main" val="291170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37907" y="153489"/>
            <a:ext cx="3673158" cy="2698780"/>
          </a:xfrm>
          <a:prstGeom prst="rect">
            <a:avLst/>
          </a:prstGeom>
        </p:spPr>
      </p:pic>
      <p:sp>
        <p:nvSpPr>
          <p:cNvPr id="14" name="Rectangle 13"/>
          <p:cNvSpPr/>
          <p:nvPr/>
        </p:nvSpPr>
        <p:spPr>
          <a:xfrm>
            <a:off x="0" y="4605185"/>
            <a:ext cx="6529834" cy="1631216"/>
          </a:xfrm>
          <a:prstGeom prst="rect">
            <a:avLst/>
          </a:prstGeom>
        </p:spPr>
        <p:txBody>
          <a:bodyPr wrap="square">
            <a:spAutoFit/>
          </a:bodyPr>
          <a:lstStyle/>
          <a:p>
            <a:pPr algn="just"/>
            <a:r>
              <a:rPr lang="en-IE" sz="2000" b="1" dirty="0"/>
              <a:t>"If I couldn't complete my work quota, they would punish me physically. They would make me stand with my hands raised in the air and after I returned to my dormitory they would beat me with plastic pipes. We kept playing until we could barely see things,"</a:t>
            </a:r>
            <a:endParaRPr lang="en-US" sz="2000" b="1" dirty="0"/>
          </a:p>
        </p:txBody>
      </p:sp>
      <p:pic>
        <p:nvPicPr>
          <p:cNvPr id="15" name="Picture 14"/>
          <p:cNvPicPr>
            <a:picLocks noChangeAspect="1"/>
          </p:cNvPicPr>
          <p:nvPr/>
        </p:nvPicPr>
        <p:blipFill>
          <a:blip r:embed="rId4"/>
          <a:stretch>
            <a:fillRect/>
          </a:stretch>
        </p:blipFill>
        <p:spPr>
          <a:xfrm>
            <a:off x="1371183" y="1058741"/>
            <a:ext cx="3787468" cy="1988992"/>
          </a:xfrm>
          <a:prstGeom prst="rect">
            <a:avLst/>
          </a:prstGeom>
        </p:spPr>
      </p:pic>
      <p:pic>
        <p:nvPicPr>
          <p:cNvPr id="16" name="Picture 15"/>
          <p:cNvPicPr>
            <a:picLocks noChangeAspect="1"/>
          </p:cNvPicPr>
          <p:nvPr/>
        </p:nvPicPr>
        <p:blipFill>
          <a:blip r:embed="rId5"/>
          <a:stretch>
            <a:fillRect/>
          </a:stretch>
        </p:blipFill>
        <p:spPr>
          <a:xfrm>
            <a:off x="1958609" y="2085080"/>
            <a:ext cx="5052498" cy="1257409"/>
          </a:xfrm>
          <a:prstGeom prst="rect">
            <a:avLst/>
          </a:prstGeom>
        </p:spPr>
      </p:pic>
      <p:pic>
        <p:nvPicPr>
          <p:cNvPr id="17" name="Picture 16"/>
          <p:cNvPicPr>
            <a:picLocks noChangeAspect="1"/>
          </p:cNvPicPr>
          <p:nvPr/>
        </p:nvPicPr>
        <p:blipFill>
          <a:blip r:embed="rId6"/>
          <a:stretch>
            <a:fillRect/>
          </a:stretch>
        </p:blipFill>
        <p:spPr>
          <a:xfrm>
            <a:off x="3922833" y="2852269"/>
            <a:ext cx="4938188" cy="1379340"/>
          </a:xfrm>
          <a:prstGeom prst="rect">
            <a:avLst/>
          </a:prstGeom>
        </p:spPr>
      </p:pic>
    </p:spTree>
    <p:extLst>
      <p:ext uri="{BB962C8B-B14F-4D97-AF65-F5344CB8AC3E}">
        <p14:creationId xmlns:p14="http://schemas.microsoft.com/office/powerpoint/2010/main" val="3254577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3762" y="1196123"/>
            <a:ext cx="3931929" cy="2333684"/>
          </a:xfrm>
          <a:prstGeom prst="rect">
            <a:avLst/>
          </a:prstGeom>
        </p:spPr>
      </p:pic>
      <p:sp>
        <p:nvSpPr>
          <p:cNvPr id="9" name="Title 1"/>
          <p:cNvSpPr txBox="1">
            <a:spLocks/>
          </p:cNvSpPr>
          <p:nvPr/>
        </p:nvSpPr>
        <p:spPr>
          <a:xfrm>
            <a:off x="465720" y="-18256"/>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400" b="1" kern="1200">
                <a:ln w="19050">
                  <a:solidFill>
                    <a:srgbClr val="663300"/>
                  </a:solidFill>
                </a:ln>
                <a:solidFill>
                  <a:srgbClr val="663300"/>
                </a:solidFill>
                <a:effectLst/>
                <a:latin typeface="Microsoft New Tai Lue" panose="020B0502040204020203" pitchFamily="34" charset="0"/>
                <a:ea typeface="+mj-ea"/>
                <a:cs typeface="Microsoft New Tai Lue" panose="020B0502040204020203" pitchFamily="34" charset="0"/>
              </a:defRPr>
            </a:lvl1pPr>
          </a:lstStyle>
          <a:p>
            <a:r>
              <a:rPr lang="en-IE" dirty="0"/>
              <a:t>Glitches</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681" y="1196752"/>
            <a:ext cx="4762500" cy="26765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2820" y="3529807"/>
            <a:ext cx="4762500" cy="298132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68" y="1209303"/>
            <a:ext cx="2905125" cy="1571625"/>
          </a:xfrm>
          <a:prstGeom prst="rect">
            <a:avLst/>
          </a:prstGeom>
        </p:spPr>
      </p:pic>
      <p:pic>
        <p:nvPicPr>
          <p:cNvPr id="14" name="Content Placeholder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768" y="2666653"/>
            <a:ext cx="3611052" cy="2353816"/>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768" y="4570353"/>
            <a:ext cx="3611052" cy="1940779"/>
          </a:xfrm>
          <a:prstGeom prst="rect">
            <a:avLst/>
          </a:prstGeom>
        </p:spPr>
      </p:pic>
    </p:spTree>
    <p:extLst>
      <p:ext uri="{BB962C8B-B14F-4D97-AF65-F5344CB8AC3E}">
        <p14:creationId xmlns:p14="http://schemas.microsoft.com/office/powerpoint/2010/main" val="191465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41021432"/>
              </p:ext>
            </p:extLst>
          </p:nvPr>
        </p:nvGraphicFramePr>
        <p:xfrm>
          <a:off x="457199" y="1397000"/>
          <a:ext cx="8229600" cy="32054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370840">
                <a:tc>
                  <a:txBody>
                    <a:bodyPr/>
                    <a:lstStyle/>
                    <a:p>
                      <a:r>
                        <a:rPr lang="en-IE" dirty="0"/>
                        <a:t>Game</a:t>
                      </a:r>
                      <a:endParaRPr lang="en-US" dirty="0"/>
                    </a:p>
                  </a:txBody>
                  <a:tcPr/>
                </a:tc>
                <a:tc>
                  <a:txBody>
                    <a:bodyPr/>
                    <a:lstStyle/>
                    <a:p>
                      <a:r>
                        <a:rPr lang="en-IE" dirty="0"/>
                        <a:t>Action</a:t>
                      </a:r>
                      <a:endParaRPr lang="en-US" dirty="0"/>
                    </a:p>
                  </a:txBody>
                  <a:tcPr/>
                </a:tc>
                <a:tc>
                  <a:txBody>
                    <a:bodyPr/>
                    <a:lstStyle/>
                    <a:p>
                      <a:r>
                        <a:rPr lang="en-IE" dirty="0"/>
                        <a:t>Result</a:t>
                      </a:r>
                      <a:endParaRPr lang="en-US" dirty="0"/>
                    </a:p>
                  </a:txBody>
                  <a:tcPr/>
                </a:tc>
                <a:extLst>
                  <a:ext uri="{0D108BD9-81ED-4DB2-BD59-A6C34878D82A}">
                    <a16:rowId xmlns:a16="http://schemas.microsoft.com/office/drawing/2014/main" val="10000"/>
                  </a:ext>
                </a:extLst>
              </a:tr>
              <a:tr h="370840">
                <a:tc>
                  <a:txBody>
                    <a:bodyPr/>
                    <a:lstStyle/>
                    <a:p>
                      <a:r>
                        <a:rPr lang="en-IE" dirty="0"/>
                        <a:t>The </a:t>
                      </a:r>
                      <a:r>
                        <a:rPr lang="en-IE" dirty="0" err="1"/>
                        <a:t>Witcher</a:t>
                      </a:r>
                      <a:r>
                        <a:rPr lang="en-IE" dirty="0"/>
                        <a:t> 3</a:t>
                      </a:r>
                      <a:endParaRPr lang="en-US" dirty="0"/>
                    </a:p>
                  </a:txBody>
                  <a:tcPr/>
                </a:tc>
                <a:tc>
                  <a:txBody>
                    <a:bodyPr/>
                    <a:lstStyle/>
                    <a:p>
                      <a:r>
                        <a:rPr lang="en-IE" dirty="0"/>
                        <a:t>Spam click</a:t>
                      </a:r>
                      <a:r>
                        <a:rPr lang="en-IE" baseline="0" dirty="0"/>
                        <a:t> without ever opening a specific chest</a:t>
                      </a:r>
                      <a:endParaRPr lang="en-US" dirty="0"/>
                    </a:p>
                  </a:txBody>
                  <a:tcPr/>
                </a:tc>
                <a:tc>
                  <a:txBody>
                    <a:bodyPr/>
                    <a:lstStyle/>
                    <a:p>
                      <a:r>
                        <a:rPr lang="en-IE" dirty="0"/>
                        <a:t>Infinite XP</a:t>
                      </a:r>
                      <a:endParaRPr lang="en-US" dirty="0"/>
                    </a:p>
                  </a:txBody>
                  <a:tcPr/>
                </a:tc>
                <a:extLst>
                  <a:ext uri="{0D108BD9-81ED-4DB2-BD59-A6C34878D82A}">
                    <a16:rowId xmlns:a16="http://schemas.microsoft.com/office/drawing/2014/main" val="10001"/>
                  </a:ext>
                </a:extLst>
              </a:tr>
              <a:tr h="370840">
                <a:tc>
                  <a:txBody>
                    <a:bodyPr/>
                    <a:lstStyle/>
                    <a:p>
                      <a:r>
                        <a:rPr lang="en-IE" dirty="0"/>
                        <a:t>Dragon Age Inquisition</a:t>
                      </a:r>
                      <a:endParaRPr lang="en-US" dirty="0"/>
                    </a:p>
                  </a:txBody>
                  <a:tcPr/>
                </a:tc>
                <a:tc>
                  <a:txBody>
                    <a:bodyPr/>
                    <a:lstStyle/>
                    <a:p>
                      <a:r>
                        <a:rPr lang="en-IE" dirty="0"/>
                        <a:t>Buy and sell</a:t>
                      </a:r>
                      <a:r>
                        <a:rPr lang="en-IE" baseline="0" dirty="0"/>
                        <a:t> back scrolls without closing the dialog box.</a:t>
                      </a:r>
                      <a:endParaRPr lang="en-US" dirty="0"/>
                    </a:p>
                  </a:txBody>
                  <a:tcPr/>
                </a:tc>
                <a:tc>
                  <a:txBody>
                    <a:bodyPr/>
                    <a:lstStyle/>
                    <a:p>
                      <a:r>
                        <a:rPr lang="en-IE" dirty="0"/>
                        <a:t>Infinite everything</a:t>
                      </a:r>
                      <a:endParaRPr lang="en-US" dirty="0"/>
                    </a:p>
                  </a:txBody>
                  <a:tcPr/>
                </a:tc>
                <a:extLst>
                  <a:ext uri="{0D108BD9-81ED-4DB2-BD59-A6C34878D82A}">
                    <a16:rowId xmlns:a16="http://schemas.microsoft.com/office/drawing/2014/main" val="10002"/>
                  </a:ext>
                </a:extLst>
              </a:tr>
              <a:tr h="370840">
                <a:tc>
                  <a:txBody>
                    <a:bodyPr/>
                    <a:lstStyle/>
                    <a:p>
                      <a:r>
                        <a:rPr lang="en-IE" dirty="0"/>
                        <a:t>World of Warcraft</a:t>
                      </a:r>
                      <a:endParaRPr lang="en-US" dirty="0"/>
                    </a:p>
                  </a:txBody>
                  <a:tcPr/>
                </a:tc>
                <a:tc>
                  <a:txBody>
                    <a:bodyPr/>
                    <a:lstStyle/>
                    <a:p>
                      <a:r>
                        <a:rPr lang="en-IE" dirty="0"/>
                        <a:t>Log out in Lions Pride Inn </a:t>
                      </a:r>
                      <a:endParaRPr lang="en-US" dirty="0"/>
                    </a:p>
                  </a:txBody>
                  <a:tcPr/>
                </a:tc>
                <a:tc>
                  <a:txBody>
                    <a:bodyPr/>
                    <a:lstStyle/>
                    <a:p>
                      <a:r>
                        <a:rPr lang="en-IE" dirty="0"/>
                        <a:t>Instantly gain max rested XP.</a:t>
                      </a:r>
                      <a:endParaRPr lang="en-US" dirty="0"/>
                    </a:p>
                  </a:txBody>
                  <a:tcPr/>
                </a:tc>
                <a:extLst>
                  <a:ext uri="{0D108BD9-81ED-4DB2-BD59-A6C34878D82A}">
                    <a16:rowId xmlns:a16="http://schemas.microsoft.com/office/drawing/2014/main" val="10003"/>
                  </a:ext>
                </a:extLst>
              </a:tr>
              <a:tr h="370840">
                <a:tc>
                  <a:txBody>
                    <a:bodyPr/>
                    <a:lstStyle/>
                    <a:p>
                      <a:r>
                        <a:rPr lang="en-IE" dirty="0"/>
                        <a:t>Mass Affect Andromeda</a:t>
                      </a:r>
                      <a:endParaRPr lang="en-US" dirty="0"/>
                    </a:p>
                  </a:txBody>
                  <a:tcPr/>
                </a:tc>
                <a:tc>
                  <a:txBody>
                    <a:bodyPr/>
                    <a:lstStyle/>
                    <a:p>
                      <a:r>
                        <a:rPr lang="en-IE" dirty="0"/>
                        <a:t>Sell</a:t>
                      </a:r>
                      <a:r>
                        <a:rPr lang="en-IE" baseline="0" dirty="0"/>
                        <a:t> minerals at full price to merchant with discount active. Buy back item at discounted price.</a:t>
                      </a:r>
                      <a:endParaRPr lang="en-US" dirty="0"/>
                    </a:p>
                  </a:txBody>
                  <a:tcPr/>
                </a:tc>
                <a:tc>
                  <a:txBody>
                    <a:bodyPr/>
                    <a:lstStyle/>
                    <a:p>
                      <a:r>
                        <a:rPr lang="en-IE" dirty="0"/>
                        <a:t>Infinite Cash</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1306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9427" y="404664"/>
            <a:ext cx="5654530" cy="3193057"/>
          </a:xfrm>
          <a:prstGeom prst="rect">
            <a:avLst/>
          </a:prstGeom>
        </p:spPr>
      </p:pic>
      <p:pic>
        <p:nvPicPr>
          <p:cNvPr id="3" name="Picture 2"/>
          <p:cNvPicPr>
            <a:picLocks noChangeAspect="1"/>
          </p:cNvPicPr>
          <p:nvPr/>
        </p:nvPicPr>
        <p:blipFill>
          <a:blip r:embed="rId4"/>
          <a:stretch>
            <a:fillRect/>
          </a:stretch>
        </p:blipFill>
        <p:spPr>
          <a:xfrm>
            <a:off x="683568" y="4365104"/>
            <a:ext cx="7026249" cy="1501270"/>
          </a:xfrm>
          <a:prstGeom prst="rect">
            <a:avLst/>
          </a:prstGeom>
        </p:spPr>
      </p:pic>
    </p:spTree>
    <p:extLst>
      <p:ext uri="{BB962C8B-B14F-4D97-AF65-F5344CB8AC3E}">
        <p14:creationId xmlns:p14="http://schemas.microsoft.com/office/powerpoint/2010/main" val="272769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140" y="44624"/>
            <a:ext cx="9101450" cy="4752528"/>
          </a:xfrm>
          <a:prstGeom prst="rect">
            <a:avLst/>
          </a:prstGeom>
        </p:spPr>
      </p:pic>
      <p:pic>
        <p:nvPicPr>
          <p:cNvPr id="2" name="Picture 1"/>
          <p:cNvPicPr>
            <a:picLocks noChangeAspect="1"/>
          </p:cNvPicPr>
          <p:nvPr/>
        </p:nvPicPr>
        <p:blipFill>
          <a:blip r:embed="rId4"/>
          <a:stretch>
            <a:fillRect/>
          </a:stretch>
        </p:blipFill>
        <p:spPr>
          <a:xfrm>
            <a:off x="5465188" y="5477506"/>
            <a:ext cx="3792780" cy="956586"/>
          </a:xfrm>
          <a:prstGeom prst="rect">
            <a:avLst/>
          </a:prstGeom>
        </p:spPr>
      </p:pic>
      <p:pic>
        <p:nvPicPr>
          <p:cNvPr id="4" name="Picture 3"/>
          <p:cNvPicPr>
            <a:picLocks noChangeAspect="1"/>
          </p:cNvPicPr>
          <p:nvPr/>
        </p:nvPicPr>
        <p:blipFill>
          <a:blip r:embed="rId5"/>
          <a:stretch>
            <a:fillRect/>
          </a:stretch>
        </p:blipFill>
        <p:spPr>
          <a:xfrm>
            <a:off x="17485" y="5477506"/>
            <a:ext cx="5449528" cy="990823"/>
          </a:xfrm>
          <a:prstGeom prst="rect">
            <a:avLst/>
          </a:prstGeom>
        </p:spPr>
      </p:pic>
    </p:spTree>
    <p:extLst>
      <p:ext uri="{BB962C8B-B14F-4D97-AF65-F5344CB8AC3E}">
        <p14:creationId xmlns:p14="http://schemas.microsoft.com/office/powerpoint/2010/main" val="1572951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3559" y="1124744"/>
            <a:ext cx="7936882" cy="4464496"/>
          </a:xfrm>
        </p:spPr>
      </p:pic>
      <p:sp>
        <p:nvSpPr>
          <p:cNvPr id="4" name="Title 3"/>
          <p:cNvSpPr>
            <a:spLocks noGrp="1"/>
          </p:cNvSpPr>
          <p:nvPr>
            <p:ph type="title"/>
          </p:nvPr>
        </p:nvSpPr>
        <p:spPr>
          <a:xfrm>
            <a:off x="457200" y="0"/>
            <a:ext cx="8229600" cy="1143000"/>
          </a:xfrm>
        </p:spPr>
        <p:txBody>
          <a:bodyPr/>
          <a:lstStyle/>
          <a:p>
            <a:r>
              <a:rPr lang="en-IE" dirty="0"/>
              <a:t>Game Economies</a:t>
            </a:r>
            <a:endParaRPr lang="en-US" dirty="0"/>
          </a:p>
        </p:txBody>
      </p:sp>
      <p:sp>
        <p:nvSpPr>
          <p:cNvPr id="5" name="Content Placeholder 2"/>
          <p:cNvSpPr txBox="1">
            <a:spLocks/>
          </p:cNvSpPr>
          <p:nvPr/>
        </p:nvSpPr>
        <p:spPr>
          <a:xfrm>
            <a:off x="603559" y="5805264"/>
            <a:ext cx="8229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663300"/>
                </a:solidFill>
                <a:effectLst/>
                <a:latin typeface="Microsoft New Tai Lue" panose="020B0502040204020203" pitchFamily="34" charset="0"/>
                <a:ea typeface="+mn-ea"/>
                <a:cs typeface="Microsoft New Tai Lue" panose="020B0502040204020203"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663300"/>
                </a:solidFill>
                <a:effectLst/>
                <a:latin typeface="Microsoft New Tai Lue" panose="020B0502040204020203" pitchFamily="34" charset="0"/>
                <a:ea typeface="+mn-ea"/>
                <a:cs typeface="Microsoft New Tai Lue" panose="020B0502040204020203"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663300"/>
                </a:solidFill>
                <a:effectLst/>
                <a:latin typeface="Microsoft New Tai Lue" panose="020B0502040204020203" pitchFamily="34" charset="0"/>
                <a:ea typeface="+mn-ea"/>
                <a:cs typeface="Microsoft New Tai Lue" panose="020B0502040204020203"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663300"/>
                </a:solidFill>
                <a:effectLst/>
                <a:latin typeface="Microsoft New Tai Lue" panose="020B0502040204020203" pitchFamily="34" charset="0"/>
                <a:ea typeface="+mn-ea"/>
                <a:cs typeface="Microsoft New Tai Lue" panose="020B0502040204020203"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663300"/>
                </a:solidFill>
                <a:effectLst/>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IE" sz="1600" dirty="0" err="1"/>
              <a:t>Bloodpath</a:t>
            </a:r>
            <a:r>
              <a:rPr lang="en-IE" sz="1600" dirty="0"/>
              <a:t> of B-R5RB, Halloween War.</a:t>
            </a:r>
          </a:p>
          <a:p>
            <a:pPr marL="0" indent="0">
              <a:buNone/>
            </a:pPr>
            <a:r>
              <a:rPr lang="en-IE" sz="1600" dirty="0"/>
              <a:t>Over €300k for this engagement</a:t>
            </a:r>
          </a:p>
          <a:p>
            <a:pPr marL="0" indent="0">
              <a:buNone/>
            </a:pPr>
            <a:r>
              <a:rPr lang="en-IE" sz="1600" dirty="0"/>
              <a:t>Over €1.1 million in the actual war.</a:t>
            </a:r>
            <a:endParaRPr lang="en-US" sz="1600" dirty="0"/>
          </a:p>
        </p:txBody>
      </p:sp>
    </p:spTree>
    <p:extLst>
      <p:ext uri="{BB962C8B-B14F-4D97-AF65-F5344CB8AC3E}">
        <p14:creationId xmlns:p14="http://schemas.microsoft.com/office/powerpoint/2010/main" val="730949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4653136"/>
            <a:ext cx="8229600" cy="1669375"/>
          </a:xfrm>
        </p:spPr>
        <p:txBody>
          <a:bodyPr>
            <a:normAutofit fontScale="70000" lnSpcReduction="20000"/>
          </a:bodyPr>
          <a:lstStyle/>
          <a:p>
            <a:r>
              <a:rPr lang="en-IE" dirty="0"/>
              <a:t>Employed over 100,000</a:t>
            </a:r>
          </a:p>
          <a:p>
            <a:r>
              <a:rPr lang="en-IE" dirty="0"/>
              <a:t>Third Party Games Service valued over $3 billion </a:t>
            </a:r>
          </a:p>
          <a:p>
            <a:pPr lvl="1"/>
            <a:r>
              <a:rPr lang="en-IE" dirty="0"/>
              <a:t>50% bots</a:t>
            </a:r>
          </a:p>
          <a:p>
            <a:pPr lvl="1"/>
            <a:r>
              <a:rPr lang="en-IE" dirty="0"/>
              <a:t>30% players</a:t>
            </a:r>
          </a:p>
          <a:p>
            <a:pPr lvl="1"/>
            <a:r>
              <a:rPr lang="en-IE" dirty="0"/>
              <a:t>20% hacks</a:t>
            </a:r>
            <a:endParaRPr lang="en-US" dirty="0"/>
          </a:p>
        </p:txBody>
      </p:sp>
      <p:pic>
        <p:nvPicPr>
          <p:cNvPr id="3" name="Picture 2"/>
          <p:cNvPicPr>
            <a:picLocks noChangeAspect="1"/>
          </p:cNvPicPr>
          <p:nvPr/>
        </p:nvPicPr>
        <p:blipFill>
          <a:blip r:embed="rId4"/>
          <a:stretch>
            <a:fillRect/>
          </a:stretch>
        </p:blipFill>
        <p:spPr>
          <a:xfrm>
            <a:off x="4860032" y="308075"/>
            <a:ext cx="4084674" cy="1249788"/>
          </a:xfrm>
          <a:prstGeom prst="rect">
            <a:avLst/>
          </a:prstGeom>
        </p:spPr>
      </p:pic>
      <p:pic>
        <p:nvPicPr>
          <p:cNvPr id="6" name="Picture 5"/>
          <p:cNvPicPr>
            <a:picLocks noChangeAspect="1"/>
          </p:cNvPicPr>
          <p:nvPr/>
        </p:nvPicPr>
        <p:blipFill>
          <a:blip r:embed="rId5"/>
          <a:stretch>
            <a:fillRect/>
          </a:stretch>
        </p:blipFill>
        <p:spPr>
          <a:xfrm>
            <a:off x="107504" y="308075"/>
            <a:ext cx="4625741" cy="1325995"/>
          </a:xfrm>
          <a:prstGeom prst="rect">
            <a:avLst/>
          </a:prstGeom>
        </p:spPr>
      </p:pic>
      <p:pic>
        <p:nvPicPr>
          <p:cNvPr id="7" name="Picture 6"/>
          <p:cNvPicPr>
            <a:picLocks noChangeAspect="1"/>
          </p:cNvPicPr>
          <p:nvPr/>
        </p:nvPicPr>
        <p:blipFill>
          <a:blip r:embed="rId6"/>
          <a:stretch>
            <a:fillRect/>
          </a:stretch>
        </p:blipFill>
        <p:spPr>
          <a:xfrm>
            <a:off x="4733245" y="2043235"/>
            <a:ext cx="4526362" cy="2048322"/>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1406837431"/>
              </p:ext>
            </p:extLst>
          </p:nvPr>
        </p:nvGraphicFramePr>
        <p:xfrm>
          <a:off x="202636" y="2098852"/>
          <a:ext cx="4435475" cy="631825"/>
        </p:xfrm>
        <a:graphic>
          <a:graphicData uri="http://schemas.openxmlformats.org/presentationml/2006/ole">
            <mc:AlternateContent xmlns:mc="http://schemas.openxmlformats.org/markup-compatibility/2006">
              <mc:Choice xmlns:v="urn:schemas-microsoft-com:vml" Requires="v">
                <p:oleObj spid="_x0000_s1041" name="Bitmap Image" r:id="rId7" imgW="4434840" imgH="632520" progId="Paint.Picture">
                  <p:embed/>
                </p:oleObj>
              </mc:Choice>
              <mc:Fallback>
                <p:oleObj name="Bitmap Image" r:id="rId7" imgW="4434840" imgH="632520" progId="Paint.Picture">
                  <p:embed/>
                  <p:pic>
                    <p:nvPicPr>
                      <p:cNvPr id="0" name=""/>
                      <p:cNvPicPr/>
                      <p:nvPr/>
                    </p:nvPicPr>
                    <p:blipFill>
                      <a:blip r:embed="rId8"/>
                      <a:stretch>
                        <a:fillRect/>
                      </a:stretch>
                    </p:blipFill>
                    <p:spPr>
                      <a:xfrm>
                        <a:off x="202636" y="2098852"/>
                        <a:ext cx="4435475" cy="631825"/>
                      </a:xfrm>
                      <a:prstGeom prst="rect">
                        <a:avLst/>
                      </a:prstGeom>
                    </p:spPr>
                  </p:pic>
                </p:oleObj>
              </mc:Fallback>
            </mc:AlternateContent>
          </a:graphicData>
        </a:graphic>
      </p:graphicFrame>
    </p:spTree>
    <p:extLst>
      <p:ext uri="{BB962C8B-B14F-4D97-AF65-F5344CB8AC3E}">
        <p14:creationId xmlns:p14="http://schemas.microsoft.com/office/powerpoint/2010/main" val="3403574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Agenda</a:t>
            </a:r>
            <a:endParaRPr lang="en-US" dirty="0"/>
          </a:p>
        </p:txBody>
      </p:sp>
      <p:sp>
        <p:nvSpPr>
          <p:cNvPr id="3" name="Content Placeholder 2"/>
          <p:cNvSpPr>
            <a:spLocks noGrp="1"/>
          </p:cNvSpPr>
          <p:nvPr>
            <p:ph idx="1"/>
          </p:nvPr>
        </p:nvSpPr>
        <p:spPr>
          <a:xfrm>
            <a:off x="457200" y="1417638"/>
            <a:ext cx="8229600" cy="4648200"/>
          </a:xfrm>
        </p:spPr>
        <p:txBody>
          <a:bodyPr/>
          <a:lstStyle/>
          <a:p>
            <a:r>
              <a:rPr lang="en-IE" dirty="0"/>
              <a:t>Bots</a:t>
            </a:r>
          </a:p>
          <a:p>
            <a:pPr lvl="1"/>
            <a:r>
              <a:rPr lang="en-IE" dirty="0" err="1"/>
              <a:t>Pokemon</a:t>
            </a:r>
            <a:r>
              <a:rPr lang="en-IE" dirty="0"/>
              <a:t> Go and World of Warcraft</a:t>
            </a:r>
          </a:p>
          <a:p>
            <a:pPr marL="457200" lvl="1" indent="0">
              <a:buNone/>
            </a:pPr>
            <a:endParaRPr lang="en-IE" sz="1300" dirty="0"/>
          </a:p>
          <a:p>
            <a:r>
              <a:rPr lang="en-IE" dirty="0"/>
              <a:t>Glitch Abuse</a:t>
            </a:r>
          </a:p>
          <a:p>
            <a:pPr lvl="1"/>
            <a:r>
              <a:rPr lang="en-IE" dirty="0"/>
              <a:t>The </a:t>
            </a:r>
            <a:r>
              <a:rPr lang="en-IE" dirty="0" err="1"/>
              <a:t>Witcher</a:t>
            </a:r>
            <a:r>
              <a:rPr lang="en-IE" dirty="0"/>
              <a:t> 3, Dragon Age, World of Warcraft</a:t>
            </a:r>
          </a:p>
          <a:p>
            <a:pPr marL="457200" lvl="1" indent="0">
              <a:buNone/>
            </a:pPr>
            <a:endParaRPr lang="en-IE" sz="1300" dirty="0"/>
          </a:p>
          <a:p>
            <a:r>
              <a:rPr lang="en-IE" dirty="0"/>
              <a:t>Online Economies and the black market</a:t>
            </a:r>
          </a:p>
          <a:p>
            <a:pPr lvl="1"/>
            <a:r>
              <a:rPr lang="en-IE" dirty="0"/>
              <a:t>EVE Online and World of Warcraft</a:t>
            </a:r>
          </a:p>
          <a:p>
            <a:pPr lvl="1"/>
            <a:endParaRPr lang="en-IE" dirty="0"/>
          </a:p>
          <a:p>
            <a:endParaRPr lang="en-US" dirty="0"/>
          </a:p>
        </p:txBody>
      </p:sp>
    </p:spTree>
    <p:extLst>
      <p:ext uri="{BB962C8B-B14F-4D97-AF65-F5344CB8AC3E}">
        <p14:creationId xmlns:p14="http://schemas.microsoft.com/office/powerpoint/2010/main" val="3259889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9752" y="3329136"/>
            <a:ext cx="4445000" cy="3124200"/>
          </a:xfrm>
        </p:spPr>
      </p:pic>
      <p:pic>
        <p:nvPicPr>
          <p:cNvPr id="7" name="Picture 6"/>
          <p:cNvPicPr>
            <a:picLocks noChangeAspect="1"/>
          </p:cNvPicPr>
          <p:nvPr/>
        </p:nvPicPr>
        <p:blipFill>
          <a:blip r:embed="rId4"/>
          <a:stretch>
            <a:fillRect/>
          </a:stretch>
        </p:blipFill>
        <p:spPr>
          <a:xfrm>
            <a:off x="107504" y="692696"/>
            <a:ext cx="3862365" cy="2087946"/>
          </a:xfrm>
          <a:prstGeom prst="rect">
            <a:avLst/>
          </a:prstGeom>
        </p:spPr>
      </p:pic>
      <p:pic>
        <p:nvPicPr>
          <p:cNvPr id="2" name="Picture 1"/>
          <p:cNvPicPr>
            <a:picLocks noChangeAspect="1"/>
          </p:cNvPicPr>
          <p:nvPr/>
        </p:nvPicPr>
        <p:blipFill>
          <a:blip r:embed="rId5"/>
          <a:stretch>
            <a:fillRect/>
          </a:stretch>
        </p:blipFill>
        <p:spPr>
          <a:xfrm>
            <a:off x="3969869" y="654186"/>
            <a:ext cx="5288738" cy="1051651"/>
          </a:xfrm>
          <a:prstGeom prst="rect">
            <a:avLst/>
          </a:prstGeom>
        </p:spPr>
      </p:pic>
      <p:pic>
        <p:nvPicPr>
          <p:cNvPr id="3" name="Picture 2"/>
          <p:cNvPicPr>
            <a:picLocks noChangeAspect="1"/>
          </p:cNvPicPr>
          <p:nvPr/>
        </p:nvPicPr>
        <p:blipFill>
          <a:blip r:embed="rId6"/>
          <a:stretch>
            <a:fillRect/>
          </a:stretch>
        </p:blipFill>
        <p:spPr>
          <a:xfrm>
            <a:off x="4144032" y="1857909"/>
            <a:ext cx="4892464" cy="1066892"/>
          </a:xfrm>
          <a:prstGeom prst="rect">
            <a:avLst/>
          </a:prstGeom>
        </p:spPr>
      </p:pic>
    </p:spTree>
    <p:extLst>
      <p:ext uri="{BB962C8B-B14F-4D97-AF65-F5344CB8AC3E}">
        <p14:creationId xmlns:p14="http://schemas.microsoft.com/office/powerpoint/2010/main" val="338916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5616" y="26126"/>
            <a:ext cx="6933456" cy="752250"/>
          </a:xfrm>
        </p:spPr>
        <p:txBody>
          <a:bodyPr/>
          <a:lstStyle/>
          <a:p>
            <a:r>
              <a:rPr lang="en-IE" dirty="0"/>
              <a:t>Market</a:t>
            </a:r>
            <a:endParaRPr lang="en-US" dirty="0"/>
          </a:p>
        </p:txBody>
      </p:sp>
      <p:pic>
        <p:nvPicPr>
          <p:cNvPr id="2" name="Picture 1"/>
          <p:cNvPicPr>
            <a:picLocks noChangeAspect="1"/>
          </p:cNvPicPr>
          <p:nvPr/>
        </p:nvPicPr>
        <p:blipFill>
          <a:blip r:embed="rId3"/>
          <a:stretch>
            <a:fillRect/>
          </a:stretch>
        </p:blipFill>
        <p:spPr>
          <a:xfrm>
            <a:off x="179512" y="1432486"/>
            <a:ext cx="5447861" cy="4793856"/>
          </a:xfrm>
          <a:prstGeom prst="rect">
            <a:avLst/>
          </a:prstGeom>
        </p:spPr>
      </p:pic>
      <p:pic>
        <p:nvPicPr>
          <p:cNvPr id="3" name="Picture 2"/>
          <p:cNvPicPr>
            <a:picLocks noChangeAspect="1"/>
          </p:cNvPicPr>
          <p:nvPr/>
        </p:nvPicPr>
        <p:blipFill>
          <a:blip r:embed="rId4"/>
          <a:stretch>
            <a:fillRect/>
          </a:stretch>
        </p:blipFill>
        <p:spPr>
          <a:xfrm>
            <a:off x="3128061" y="1126378"/>
            <a:ext cx="6015939" cy="3433180"/>
          </a:xfrm>
          <a:prstGeom prst="rect">
            <a:avLst/>
          </a:prstGeom>
        </p:spPr>
      </p:pic>
      <p:pic>
        <p:nvPicPr>
          <p:cNvPr id="5" name="Picture 4"/>
          <p:cNvPicPr>
            <a:picLocks noChangeAspect="1"/>
          </p:cNvPicPr>
          <p:nvPr/>
        </p:nvPicPr>
        <p:blipFill>
          <a:blip r:embed="rId5"/>
          <a:stretch>
            <a:fillRect/>
          </a:stretch>
        </p:blipFill>
        <p:spPr>
          <a:xfrm>
            <a:off x="6444208" y="3829414"/>
            <a:ext cx="2555776" cy="2979532"/>
          </a:xfrm>
          <a:prstGeom prst="rect">
            <a:avLst/>
          </a:prstGeom>
        </p:spPr>
      </p:pic>
    </p:spTree>
    <p:extLst>
      <p:ext uri="{BB962C8B-B14F-4D97-AF65-F5344CB8AC3E}">
        <p14:creationId xmlns:p14="http://schemas.microsoft.com/office/powerpoint/2010/main" val="1337324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9376" y="394722"/>
            <a:ext cx="3467400" cy="1539373"/>
          </a:xfrm>
          <a:prstGeom prst="rect">
            <a:avLst/>
          </a:prstGeom>
        </p:spPr>
      </p:pic>
      <p:pic>
        <p:nvPicPr>
          <p:cNvPr id="6" name="Picture 5"/>
          <p:cNvPicPr>
            <a:picLocks noChangeAspect="1"/>
          </p:cNvPicPr>
          <p:nvPr/>
        </p:nvPicPr>
        <p:blipFill>
          <a:blip r:embed="rId4"/>
          <a:stretch>
            <a:fillRect/>
          </a:stretch>
        </p:blipFill>
        <p:spPr>
          <a:xfrm>
            <a:off x="479376" y="2210848"/>
            <a:ext cx="4524672" cy="1646063"/>
          </a:xfrm>
          <a:prstGeom prst="rect">
            <a:avLst/>
          </a:prstGeom>
        </p:spPr>
      </p:pic>
      <p:pic>
        <p:nvPicPr>
          <p:cNvPr id="8" name="Picture 7"/>
          <p:cNvPicPr>
            <a:picLocks noChangeAspect="1"/>
          </p:cNvPicPr>
          <p:nvPr/>
        </p:nvPicPr>
        <p:blipFill>
          <a:blip r:embed="rId5"/>
          <a:stretch>
            <a:fillRect/>
          </a:stretch>
        </p:blipFill>
        <p:spPr>
          <a:xfrm>
            <a:off x="5214465" y="2228716"/>
            <a:ext cx="3665538" cy="1539373"/>
          </a:xfrm>
          <a:prstGeom prst="rect">
            <a:avLst/>
          </a:prstGeom>
        </p:spPr>
      </p:pic>
      <p:pic>
        <p:nvPicPr>
          <p:cNvPr id="9" name="Picture 8"/>
          <p:cNvPicPr>
            <a:picLocks noChangeAspect="1"/>
          </p:cNvPicPr>
          <p:nvPr/>
        </p:nvPicPr>
        <p:blipFill>
          <a:blip r:embed="rId6"/>
          <a:stretch>
            <a:fillRect/>
          </a:stretch>
        </p:blipFill>
        <p:spPr>
          <a:xfrm>
            <a:off x="479376" y="4131316"/>
            <a:ext cx="5433531" cy="1287892"/>
          </a:xfrm>
          <a:prstGeom prst="rect">
            <a:avLst/>
          </a:prstGeom>
        </p:spPr>
      </p:pic>
      <p:pic>
        <p:nvPicPr>
          <p:cNvPr id="10" name="Picture 9"/>
          <p:cNvPicPr>
            <a:picLocks noChangeAspect="1"/>
          </p:cNvPicPr>
          <p:nvPr/>
        </p:nvPicPr>
        <p:blipFill>
          <a:blip r:embed="rId7"/>
          <a:stretch>
            <a:fillRect/>
          </a:stretch>
        </p:blipFill>
        <p:spPr>
          <a:xfrm>
            <a:off x="4139952" y="512841"/>
            <a:ext cx="4740051" cy="1303133"/>
          </a:xfrm>
          <a:prstGeom prst="rect">
            <a:avLst/>
          </a:prstGeom>
        </p:spPr>
      </p:pic>
    </p:spTree>
    <p:extLst>
      <p:ext uri="{BB962C8B-B14F-4D97-AF65-F5344CB8AC3E}">
        <p14:creationId xmlns:p14="http://schemas.microsoft.com/office/powerpoint/2010/main" val="603812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836712"/>
            <a:ext cx="7956376" cy="4243401"/>
          </a:xfrm>
          <a:prstGeom prst="rect">
            <a:avLst/>
          </a:prstGeom>
        </p:spPr>
      </p:pic>
    </p:spTree>
    <p:extLst>
      <p:ext uri="{BB962C8B-B14F-4D97-AF65-F5344CB8AC3E}">
        <p14:creationId xmlns:p14="http://schemas.microsoft.com/office/powerpoint/2010/main" val="364357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648200"/>
          </a:xfrm>
        </p:spPr>
        <p:txBody>
          <a:bodyPr/>
          <a:lstStyle/>
          <a:p>
            <a:pPr lvl="1"/>
            <a:endParaRPr lang="en-IE"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764704"/>
            <a:ext cx="5760640" cy="5228474"/>
          </a:xfrm>
          <a:prstGeom prst="rect">
            <a:avLst/>
          </a:prstGeom>
        </p:spPr>
      </p:pic>
    </p:spTree>
    <p:extLst>
      <p:ext uri="{BB962C8B-B14F-4D97-AF65-F5344CB8AC3E}">
        <p14:creationId xmlns:p14="http://schemas.microsoft.com/office/powerpoint/2010/main" val="414021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648200"/>
          </a:xfrm>
        </p:spPr>
        <p:txBody>
          <a:bodyPr/>
          <a:lstStyle/>
          <a:p>
            <a:pPr lvl="1"/>
            <a:endParaRPr lang="en-IE" dirty="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42" y="548680"/>
            <a:ext cx="6240915" cy="5197212"/>
          </a:xfrm>
          <a:prstGeom prst="rect">
            <a:avLst/>
          </a:prstGeom>
        </p:spPr>
      </p:pic>
    </p:spTree>
    <p:extLst>
      <p:ext uri="{BB962C8B-B14F-4D97-AF65-F5344CB8AC3E}">
        <p14:creationId xmlns:p14="http://schemas.microsoft.com/office/powerpoint/2010/main" val="127759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648200"/>
          </a:xfrm>
        </p:spPr>
        <p:txBody>
          <a:bodyPr/>
          <a:lstStyle/>
          <a:p>
            <a:pPr lvl="1"/>
            <a:endParaRPr lang="en-IE" dirty="0"/>
          </a:p>
          <a:p>
            <a:endParaRPr lang="en-US" dirty="0"/>
          </a:p>
        </p:txBody>
      </p:sp>
      <p:pic>
        <p:nvPicPr>
          <p:cNvPr id="5" name="Picture 4"/>
          <p:cNvPicPr>
            <a:picLocks noChangeAspect="1"/>
          </p:cNvPicPr>
          <p:nvPr/>
        </p:nvPicPr>
        <p:blipFill>
          <a:blip r:embed="rId3"/>
          <a:stretch>
            <a:fillRect/>
          </a:stretch>
        </p:blipFill>
        <p:spPr>
          <a:xfrm>
            <a:off x="1523736" y="1700808"/>
            <a:ext cx="6096528" cy="3231160"/>
          </a:xfrm>
          <a:prstGeom prst="rect">
            <a:avLst/>
          </a:prstGeom>
        </p:spPr>
      </p:pic>
      <p:sp>
        <p:nvSpPr>
          <p:cNvPr id="6" name="Content Placeholder 2"/>
          <p:cNvSpPr txBox="1">
            <a:spLocks/>
          </p:cNvSpPr>
          <p:nvPr/>
        </p:nvSpPr>
        <p:spPr>
          <a:xfrm>
            <a:off x="611560" y="908720"/>
            <a:ext cx="8229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663300"/>
                </a:solidFill>
                <a:effectLst/>
                <a:latin typeface="Microsoft New Tai Lue" panose="020B0502040204020203" pitchFamily="34" charset="0"/>
                <a:ea typeface="+mn-ea"/>
                <a:cs typeface="Microsoft New Tai Lue" panose="020B0502040204020203"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663300"/>
                </a:solidFill>
                <a:effectLst/>
                <a:latin typeface="Microsoft New Tai Lue" panose="020B0502040204020203" pitchFamily="34" charset="0"/>
                <a:ea typeface="+mn-ea"/>
                <a:cs typeface="Microsoft New Tai Lue" panose="020B0502040204020203"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663300"/>
                </a:solidFill>
                <a:effectLst/>
                <a:latin typeface="Microsoft New Tai Lue" panose="020B0502040204020203" pitchFamily="34" charset="0"/>
                <a:ea typeface="+mn-ea"/>
                <a:cs typeface="Microsoft New Tai Lue" panose="020B0502040204020203"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663300"/>
                </a:solidFill>
                <a:effectLst/>
                <a:latin typeface="Microsoft New Tai Lue" panose="020B0502040204020203" pitchFamily="34" charset="0"/>
                <a:ea typeface="+mn-ea"/>
                <a:cs typeface="Microsoft New Tai Lue" panose="020B0502040204020203"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663300"/>
                </a:solidFill>
                <a:effectLst/>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IE" u="sng" dirty="0" err="1"/>
              <a:t>Necrobot</a:t>
            </a:r>
            <a:r>
              <a:rPr lang="en-IE" u="sng" dirty="0"/>
              <a:t> – </a:t>
            </a:r>
            <a:r>
              <a:rPr lang="en-IE" u="sng" dirty="0" err="1"/>
              <a:t>Pokemon</a:t>
            </a:r>
            <a:r>
              <a:rPr lang="en-IE" u="sng" dirty="0"/>
              <a:t> Go</a:t>
            </a:r>
            <a:endParaRPr lang="en-US" u="sng" dirty="0"/>
          </a:p>
        </p:txBody>
      </p:sp>
    </p:spTree>
    <p:extLst>
      <p:ext uri="{BB962C8B-B14F-4D97-AF65-F5344CB8AC3E}">
        <p14:creationId xmlns:p14="http://schemas.microsoft.com/office/powerpoint/2010/main" val="244062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648200"/>
          </a:xfrm>
        </p:spPr>
        <p:txBody>
          <a:bodyPr/>
          <a:lstStyle/>
          <a:p>
            <a:pPr lvl="1"/>
            <a:endParaRPr lang="en-IE" dirty="0"/>
          </a:p>
          <a:p>
            <a:endParaRPr lang="en-US" dirty="0"/>
          </a:p>
        </p:txBody>
      </p:sp>
      <p:pic>
        <p:nvPicPr>
          <p:cNvPr id="5" name="Picture 4"/>
          <p:cNvPicPr>
            <a:picLocks noChangeAspect="1"/>
          </p:cNvPicPr>
          <p:nvPr/>
        </p:nvPicPr>
        <p:blipFill>
          <a:blip r:embed="rId3"/>
          <a:stretch>
            <a:fillRect/>
          </a:stretch>
        </p:blipFill>
        <p:spPr>
          <a:xfrm>
            <a:off x="1931441" y="1556792"/>
            <a:ext cx="5281118" cy="3985605"/>
          </a:xfrm>
          <a:prstGeom prst="rect">
            <a:avLst/>
          </a:prstGeom>
        </p:spPr>
      </p:pic>
      <p:sp>
        <p:nvSpPr>
          <p:cNvPr id="6" name="Content Placeholder 2"/>
          <p:cNvSpPr txBox="1">
            <a:spLocks/>
          </p:cNvSpPr>
          <p:nvPr/>
        </p:nvSpPr>
        <p:spPr>
          <a:xfrm>
            <a:off x="457200" y="692696"/>
            <a:ext cx="8229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663300"/>
                </a:solidFill>
                <a:effectLst/>
                <a:latin typeface="Microsoft New Tai Lue" panose="020B0502040204020203" pitchFamily="34" charset="0"/>
                <a:ea typeface="+mn-ea"/>
                <a:cs typeface="Microsoft New Tai Lue" panose="020B0502040204020203"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663300"/>
                </a:solidFill>
                <a:effectLst/>
                <a:latin typeface="Microsoft New Tai Lue" panose="020B0502040204020203" pitchFamily="34" charset="0"/>
                <a:ea typeface="+mn-ea"/>
                <a:cs typeface="Microsoft New Tai Lue" panose="020B0502040204020203"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663300"/>
                </a:solidFill>
                <a:effectLst/>
                <a:latin typeface="Microsoft New Tai Lue" panose="020B0502040204020203" pitchFamily="34" charset="0"/>
                <a:ea typeface="+mn-ea"/>
                <a:cs typeface="Microsoft New Tai Lue" panose="020B0502040204020203"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663300"/>
                </a:solidFill>
                <a:effectLst/>
                <a:latin typeface="Microsoft New Tai Lue" panose="020B0502040204020203" pitchFamily="34" charset="0"/>
                <a:ea typeface="+mn-ea"/>
                <a:cs typeface="Microsoft New Tai Lue" panose="020B0502040204020203"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663300"/>
                </a:solidFill>
                <a:effectLst/>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IE" u="sng" dirty="0"/>
              <a:t>Vanilla </a:t>
            </a:r>
            <a:r>
              <a:rPr lang="en-IE" u="sng" dirty="0" err="1"/>
              <a:t>Botter</a:t>
            </a:r>
            <a:r>
              <a:rPr lang="en-IE" u="sng" dirty="0"/>
              <a:t>– World of Warcraft Vanilla</a:t>
            </a:r>
            <a:endParaRPr lang="en-US" u="sng" dirty="0"/>
          </a:p>
        </p:txBody>
      </p:sp>
    </p:spTree>
    <p:extLst>
      <p:ext uri="{BB962C8B-B14F-4D97-AF65-F5344CB8AC3E}">
        <p14:creationId xmlns:p14="http://schemas.microsoft.com/office/powerpoint/2010/main" val="417764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648200"/>
          </a:xfrm>
        </p:spPr>
        <p:txBody>
          <a:bodyPr/>
          <a:lstStyle/>
          <a:p>
            <a:pPr lvl="1"/>
            <a:endParaRPr lang="en-IE" dirty="0"/>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Tree>
    <p:extLst>
      <p:ext uri="{BB962C8B-B14F-4D97-AF65-F5344CB8AC3E}">
        <p14:creationId xmlns:p14="http://schemas.microsoft.com/office/powerpoint/2010/main" val="194811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Bots</a:t>
            </a:r>
            <a:endParaRPr lang="en-US" dirty="0"/>
          </a:p>
        </p:txBody>
      </p:sp>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13"/>
            <a:ext cx="9144000" cy="686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92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718" y="-27384"/>
            <a:ext cx="8229600" cy="1143000"/>
          </a:xfrm>
        </p:spPr>
        <p:txBody>
          <a:bodyPr/>
          <a:lstStyle/>
          <a:p>
            <a:r>
              <a:rPr lang="en-IE" dirty="0"/>
              <a:t>Bots – My Experience</a:t>
            </a:r>
            <a:endParaRPr lang="en-US" dirty="0"/>
          </a:p>
        </p:txBody>
      </p:sp>
      <p:pic>
        <p:nvPicPr>
          <p:cNvPr id="8" name="Picture 7"/>
          <p:cNvPicPr>
            <a:picLocks noChangeAspect="1"/>
          </p:cNvPicPr>
          <p:nvPr/>
        </p:nvPicPr>
        <p:blipFill>
          <a:blip r:embed="rId3"/>
          <a:stretch>
            <a:fillRect/>
          </a:stretch>
        </p:blipFill>
        <p:spPr>
          <a:xfrm>
            <a:off x="1187624" y="1196752"/>
            <a:ext cx="6840760" cy="5400600"/>
          </a:xfrm>
          <a:prstGeom prst="rect">
            <a:avLst/>
          </a:prstGeom>
        </p:spPr>
      </p:pic>
    </p:spTree>
    <p:extLst>
      <p:ext uri="{BB962C8B-B14F-4D97-AF65-F5344CB8AC3E}">
        <p14:creationId xmlns:p14="http://schemas.microsoft.com/office/powerpoint/2010/main" val="1986629896"/>
      </p:ext>
    </p:extLst>
  </p:cSld>
  <p:clrMapOvr>
    <a:masterClrMapping/>
  </p:clrMapOvr>
</p:sld>
</file>

<file path=ppt/theme/theme1.xml><?xml version="1.0" encoding="utf-8"?>
<a:theme xmlns:a="http://schemas.openxmlformats.org/drawingml/2006/main" name="Food-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Video-Game-PowerPoint-Template</Template>
  <TotalTime>1135</TotalTime>
  <Words>2355</Words>
  <Application>Microsoft Office PowerPoint</Application>
  <PresentationFormat>On-screen Show (4:3)</PresentationFormat>
  <Paragraphs>168</Paragraphs>
  <Slides>23</Slides>
  <Notes>21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8" baseType="lpstr">
      <vt:lpstr>Arial</vt:lpstr>
      <vt:lpstr>Calibri</vt:lpstr>
      <vt:lpstr>Microsoft New Tai Lue</vt:lpstr>
      <vt:lpstr>Food-PowerPoint-Template</vt:lpstr>
      <vt:lpstr>Bitmap Image</vt:lpstr>
      <vt:lpstr>Bots, gold farmers, glitches and their affects on game economies</vt:lpstr>
      <vt:lpstr>Agenda</vt:lpstr>
      <vt:lpstr>PowerPoint Presentation</vt:lpstr>
      <vt:lpstr>PowerPoint Presentation</vt:lpstr>
      <vt:lpstr>PowerPoint Presentation</vt:lpstr>
      <vt:lpstr>PowerPoint Presentation</vt:lpstr>
      <vt:lpstr>PowerPoint Presentation</vt:lpstr>
      <vt:lpstr>Bots</vt:lpstr>
      <vt:lpstr>Bots – My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 Economies</vt:lpstr>
      <vt:lpstr>PowerPoint Presentation</vt:lpstr>
      <vt:lpstr>PowerPoint Presentation</vt:lpstr>
      <vt:lpstr>Market</vt:lpstr>
      <vt:lpstr>PowerPoint Presentation</vt:lpstr>
      <vt:lpstr>PowerPoint Presentation</vt:lpstr>
    </vt:vector>
  </TitlesOfParts>
  <Company>McAfee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gerardmorris181187@gmail.com</dc:creator>
  <cp:lastModifiedBy>Morris, Gerard</cp:lastModifiedBy>
  <cp:revision>87</cp:revision>
  <dcterms:created xsi:type="dcterms:W3CDTF">2016-10-18T09:39:37Z</dcterms:created>
  <dcterms:modified xsi:type="dcterms:W3CDTF">2017-04-04T15:02:20Z</dcterms:modified>
</cp:coreProperties>
</file>